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7559675" cy="10691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FF99FF"/>
    <a:srgbClr val="FFCCFF"/>
    <a:srgbClr val="FF66FF"/>
    <a:srgbClr val="C55A11"/>
    <a:srgbClr val="F2F2F2"/>
    <a:srgbClr val="FFFFFF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76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28560" y="454680"/>
            <a:ext cx="788616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28560" y="454680"/>
            <a:ext cx="788616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ti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tif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4.tif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6"/>
          <p:cNvPicPr/>
          <p:nvPr/>
        </p:nvPicPr>
        <p:blipFill>
          <a:blip r:embed="rId2"/>
          <a:srcRect b="33584"/>
          <a:stretch/>
        </p:blipFill>
        <p:spPr>
          <a:xfrm rot="3000" flipH="1">
            <a:off x="-720" y="4821480"/>
            <a:ext cx="9123120" cy="202392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0" y="0"/>
            <a:ext cx="7881480" cy="4206240"/>
          </a:xfrm>
          <a:custGeom>
            <a:avLst/>
            <a:gdLst/>
            <a:ahLst/>
            <a:cxnLst/>
            <a:rect l="l" t="t" r="r" b="b"/>
            <a:pathLst>
              <a:path w="21134" h="21121">
                <a:moveTo>
                  <a:pt x="19956" y="0"/>
                </a:moveTo>
                <a:lnTo>
                  <a:pt x="0" y="0"/>
                </a:lnTo>
                <a:lnTo>
                  <a:pt x="14" y="15796"/>
                </a:lnTo>
                <a:cubicBezTo>
                  <a:pt x="2333" y="17328"/>
                  <a:pt x="-261" y="15644"/>
                  <a:pt x="6998" y="20434"/>
                </a:cubicBezTo>
                <a:cubicBezTo>
                  <a:pt x="8866" y="21600"/>
                  <a:pt x="11445" y="21239"/>
                  <a:pt x="12323" y="19677"/>
                </a:cubicBezTo>
                <a:lnTo>
                  <a:pt x="20846" y="3830"/>
                </a:lnTo>
                <a:cubicBezTo>
                  <a:pt x="21339" y="2791"/>
                  <a:pt x="21184" y="1342"/>
                  <a:pt x="20499" y="593"/>
                </a:cubicBez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8" name="Picture 5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/>
        </p:blipFill>
        <p:spPr>
          <a:xfrm rot="130800">
            <a:off x="102676" y="475819"/>
            <a:ext cx="7597080" cy="3676680"/>
          </a:xfrm>
          <a:prstGeom prst="rect">
            <a:avLst/>
          </a:prstGeom>
          <a:ln>
            <a:noFill/>
          </a:ln>
        </p:spPr>
      </p:pic>
      <p:sp>
        <p:nvSpPr>
          <p:cNvPr id="79" name="CustomShape 2"/>
          <p:cNvSpPr/>
          <p:nvPr/>
        </p:nvSpPr>
        <p:spPr>
          <a:xfrm>
            <a:off x="365760" y="2830680"/>
            <a:ext cx="8565480" cy="2233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LOCATION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BASED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GROUND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TOUR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5306760" y="5115600"/>
            <a:ext cx="363492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0" strike="noStrike" spc="596">
                <a:solidFill>
                  <a:srgbClr val="FAAA22"/>
                </a:solidFill>
                <a:latin typeface="Gill Sans MT"/>
                <a:ea typeface="Gill Sans MT"/>
              </a:rPr>
              <a:t>APP CHALLENGE 2019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1" name="CustomShape 4"/>
          <p:cNvSpPr/>
          <p:nvPr/>
        </p:nvSpPr>
        <p:spPr>
          <a:xfrm>
            <a:off x="7857000" y="5641200"/>
            <a:ext cx="1031760" cy="1166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5"/>
          <p:cNvSpPr/>
          <p:nvPr/>
        </p:nvSpPr>
        <p:spPr>
          <a:xfrm>
            <a:off x="4447080" y="5923800"/>
            <a:ext cx="4462200" cy="3371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1" strike="noStrike" spc="-1" dirty="0" smtClean="0">
                <a:solidFill>
                  <a:srgbClr val="000000"/>
                </a:solidFill>
                <a:latin typeface="Calibri Light"/>
                <a:ea typeface="Calibri Light"/>
              </a:rPr>
              <a:t> ROARING  WHALE</a:t>
            </a:r>
            <a:endParaRPr lang="en-US" sz="1600" b="1" strike="noStrike" spc="-1" dirty="0">
              <a:latin typeface="Arial"/>
            </a:endParaRPr>
          </a:p>
        </p:txBody>
      </p:sp>
      <p:pic>
        <p:nvPicPr>
          <p:cNvPr id="83" name="Picture 11"/>
          <p:cNvPicPr/>
          <p:nvPr/>
        </p:nvPicPr>
        <p:blipFill>
          <a:blip r:embed="rId6"/>
          <a:stretch/>
        </p:blipFill>
        <p:spPr>
          <a:xfrm>
            <a:off x="101160" y="5983920"/>
            <a:ext cx="1315800" cy="5475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97"/>
          <p:cNvSpPr/>
          <p:nvPr/>
        </p:nvSpPr>
        <p:spPr>
          <a:xfrm>
            <a:off x="5450794" y="5757258"/>
            <a:ext cx="3297670" cy="264030"/>
          </a:xfrm>
          <a:prstGeom prst="rect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32" name="Rectangle 97"/>
          <p:cNvSpPr/>
          <p:nvPr/>
        </p:nvSpPr>
        <p:spPr>
          <a:xfrm>
            <a:off x="539552" y="5757257"/>
            <a:ext cx="4896544" cy="264031"/>
          </a:xfrm>
          <a:prstGeom prst="rect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29" name="Rectangle 97"/>
          <p:cNvSpPr/>
          <p:nvPr/>
        </p:nvSpPr>
        <p:spPr>
          <a:xfrm>
            <a:off x="5450794" y="5485228"/>
            <a:ext cx="3297670" cy="26403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30" name="Rectangle 97"/>
          <p:cNvSpPr/>
          <p:nvPr/>
        </p:nvSpPr>
        <p:spPr>
          <a:xfrm>
            <a:off x="539552" y="5485227"/>
            <a:ext cx="4896544" cy="26403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27" name="Rectangle 97"/>
          <p:cNvSpPr/>
          <p:nvPr/>
        </p:nvSpPr>
        <p:spPr>
          <a:xfrm>
            <a:off x="5450794" y="5213198"/>
            <a:ext cx="3297670" cy="264030"/>
          </a:xfrm>
          <a:prstGeom prst="rect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28" name="Rectangle 97"/>
          <p:cNvSpPr/>
          <p:nvPr/>
        </p:nvSpPr>
        <p:spPr>
          <a:xfrm>
            <a:off x="539552" y="5213197"/>
            <a:ext cx="4896544" cy="264031"/>
          </a:xfrm>
          <a:prstGeom prst="rect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26" name="Rectangle 97"/>
          <p:cNvSpPr/>
          <p:nvPr/>
        </p:nvSpPr>
        <p:spPr>
          <a:xfrm>
            <a:off x="5450794" y="4941168"/>
            <a:ext cx="3297670" cy="26403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25" name="Rectangle 97"/>
          <p:cNvSpPr/>
          <p:nvPr/>
        </p:nvSpPr>
        <p:spPr>
          <a:xfrm>
            <a:off x="539552" y="4941167"/>
            <a:ext cx="4896544" cy="26403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230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Project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Plan &amp; Next Steps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231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33" name="Rectangle 97"/>
          <p:cNvSpPr/>
          <p:nvPr/>
        </p:nvSpPr>
        <p:spPr>
          <a:xfrm>
            <a:off x="539552" y="2151440"/>
            <a:ext cx="8208912" cy="1904146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12" name="Line 3"/>
          <p:cNvSpPr/>
          <p:nvPr/>
        </p:nvSpPr>
        <p:spPr>
          <a:xfrm flipH="1">
            <a:off x="0" y="3263138"/>
            <a:ext cx="9144000" cy="360"/>
          </a:xfrm>
          <a:prstGeom prst="line">
            <a:avLst/>
          </a:prstGeom>
          <a:ln w="3816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矩形 36"/>
          <p:cNvSpPr/>
          <p:nvPr/>
        </p:nvSpPr>
        <p:spPr>
          <a:xfrm>
            <a:off x="566898" y="3303181"/>
            <a:ext cx="1571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Design &amp;</a:t>
            </a:r>
            <a:r>
              <a:rPr lang="en-US" altLang="zh-CN" sz="1400" dirty="0">
                <a:latin typeface="Calibri Light" panose="020F0302020204030204" pitchFamily="34" charset="0"/>
                <a:ea typeface="Calista" panose="02010600030101010101" pitchFamily="2" charset="-122"/>
              </a:rPr>
              <a:t> 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Program</a:t>
            </a:r>
            <a:endParaRPr lang="en-US" altLang="zh-CN" sz="1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979712" y="2342075"/>
            <a:ext cx="945002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Release</a:t>
            </a:r>
          </a:p>
          <a:p>
            <a:pPr algn="ctr"/>
            <a:r>
              <a:rPr lang="en-US" altLang="zh-CN" sz="1400" dirty="0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CP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 Version</a:t>
            </a:r>
            <a:endParaRPr lang="en-US" altLang="zh-CN" sz="1400" dirty="0" smtClean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146538" y="3303181"/>
            <a:ext cx="928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Release</a:t>
            </a:r>
          </a:p>
          <a:p>
            <a:pPr algn="ctr"/>
            <a:r>
              <a:rPr lang="en-US" altLang="zh-CN" sz="1400" dirty="0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BL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 Version</a:t>
            </a:r>
            <a:endParaRPr lang="en-US" altLang="zh-CN" sz="1400" dirty="0" smtClean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154650" y="2342075"/>
            <a:ext cx="1210524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Deploy &amp; Test </a:t>
            </a:r>
          </a:p>
          <a:p>
            <a:pPr algn="ctr"/>
            <a:r>
              <a:rPr lang="en-US" altLang="zh-CN" sz="1400" dirty="0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BL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 Version</a:t>
            </a:r>
            <a:endParaRPr lang="en-US" altLang="zh-CN" sz="1400" dirty="0" smtClean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450794" y="3303181"/>
            <a:ext cx="936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Release</a:t>
            </a:r>
          </a:p>
          <a:p>
            <a:pPr algn="ctr"/>
            <a:r>
              <a:rPr lang="en-US" altLang="zh-CN" sz="1400" dirty="0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RF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 Version</a:t>
            </a:r>
            <a:endParaRPr lang="en-US" altLang="zh-CN" sz="1400" dirty="0" smtClean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grpSp>
        <p:nvGrpSpPr>
          <p:cNvPr id="48" name="Group 15"/>
          <p:cNvGrpSpPr/>
          <p:nvPr/>
        </p:nvGrpSpPr>
        <p:grpSpPr>
          <a:xfrm>
            <a:off x="1024304" y="2874446"/>
            <a:ext cx="668212" cy="424378"/>
            <a:chOff x="6256455" y="1897874"/>
            <a:chExt cx="1371600" cy="424378"/>
          </a:xfrm>
          <a:effectLst/>
        </p:grpSpPr>
        <p:sp>
          <p:nvSpPr>
            <p:cNvPr id="82" name="Скругленный прямоугольник 106"/>
            <p:cNvSpPr/>
            <p:nvPr/>
          </p:nvSpPr>
          <p:spPr>
            <a:xfrm>
              <a:off x="6256455" y="1897874"/>
              <a:ext cx="1371600" cy="424378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14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  <p:sp>
          <p:nvSpPr>
            <p:cNvPr id="83" name="TextBox 71"/>
            <p:cNvSpPr txBox="1"/>
            <p:nvPr/>
          </p:nvSpPr>
          <p:spPr>
            <a:xfrm>
              <a:off x="6544545" y="1897874"/>
              <a:ext cx="82095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Calibri Light" panose="020F0302020204030204" pitchFamily="34" charset="0"/>
                  <a:ea typeface="Calista" panose="02010600030101010101" pitchFamily="2" charset="-122"/>
                </a:rPr>
                <a:t>1</a:t>
              </a:r>
              <a:endPara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</p:grpSp>
      <p:grpSp>
        <p:nvGrpSpPr>
          <p:cNvPr id="49" name="Group 16"/>
          <p:cNvGrpSpPr/>
          <p:nvPr/>
        </p:nvGrpSpPr>
        <p:grpSpPr>
          <a:xfrm>
            <a:off x="2138426" y="2871328"/>
            <a:ext cx="668212" cy="424378"/>
            <a:chOff x="8984478" y="1894756"/>
            <a:chExt cx="1371600" cy="424378"/>
          </a:xfrm>
          <a:effectLst/>
        </p:grpSpPr>
        <p:sp>
          <p:nvSpPr>
            <p:cNvPr id="80" name="Скругленный прямоугольник 106"/>
            <p:cNvSpPr/>
            <p:nvPr/>
          </p:nvSpPr>
          <p:spPr>
            <a:xfrm>
              <a:off x="8984478" y="1894756"/>
              <a:ext cx="1371600" cy="42437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14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  <p:sp>
          <p:nvSpPr>
            <p:cNvPr id="81" name="TextBox 72"/>
            <p:cNvSpPr txBox="1"/>
            <p:nvPr/>
          </p:nvSpPr>
          <p:spPr>
            <a:xfrm>
              <a:off x="9263473" y="1913415"/>
              <a:ext cx="82095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Calibri Light" panose="020F0302020204030204" pitchFamily="34" charset="0"/>
                  <a:ea typeface="Calista" panose="02010600030101010101" pitchFamily="2" charset="-122"/>
                </a:rPr>
                <a:t>2</a:t>
              </a:r>
              <a:endPara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</p:grpSp>
      <p:grpSp>
        <p:nvGrpSpPr>
          <p:cNvPr id="51" name="Group 16"/>
          <p:cNvGrpSpPr/>
          <p:nvPr/>
        </p:nvGrpSpPr>
        <p:grpSpPr>
          <a:xfrm>
            <a:off x="3290554" y="2871328"/>
            <a:ext cx="668212" cy="424378"/>
            <a:chOff x="8984478" y="1894756"/>
            <a:chExt cx="1371600" cy="424378"/>
          </a:xfrm>
          <a:effectLst/>
        </p:grpSpPr>
        <p:sp>
          <p:nvSpPr>
            <p:cNvPr id="76" name="Скругленный прямоугольник 106"/>
            <p:cNvSpPr/>
            <p:nvPr/>
          </p:nvSpPr>
          <p:spPr>
            <a:xfrm>
              <a:off x="8984478" y="1894756"/>
              <a:ext cx="1371600" cy="42437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sz="14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  <p:sp>
          <p:nvSpPr>
            <p:cNvPr id="77" name="TextBox 72"/>
            <p:cNvSpPr txBox="1"/>
            <p:nvPr/>
          </p:nvSpPr>
          <p:spPr>
            <a:xfrm>
              <a:off x="9263473" y="1913415"/>
              <a:ext cx="82095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Calibri Light" panose="020F0302020204030204" pitchFamily="34" charset="0"/>
                  <a:ea typeface="Calista" panose="02010600030101010101" pitchFamily="2" charset="-122"/>
                </a:rPr>
                <a:t>3</a:t>
              </a:r>
              <a:endPara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</p:grpSp>
      <p:grpSp>
        <p:nvGrpSpPr>
          <p:cNvPr id="53" name="Group 16"/>
          <p:cNvGrpSpPr/>
          <p:nvPr/>
        </p:nvGrpSpPr>
        <p:grpSpPr>
          <a:xfrm>
            <a:off x="4438119" y="2871328"/>
            <a:ext cx="668212" cy="424378"/>
            <a:chOff x="8984478" y="1894756"/>
            <a:chExt cx="1371600" cy="424378"/>
          </a:xfrm>
          <a:solidFill>
            <a:schemeClr val="accent2">
              <a:lumMod val="75000"/>
            </a:schemeClr>
          </a:solidFill>
          <a:effectLst/>
        </p:grpSpPr>
        <p:sp>
          <p:nvSpPr>
            <p:cNvPr id="72" name="Скругленный прямоугольник 106"/>
            <p:cNvSpPr/>
            <p:nvPr/>
          </p:nvSpPr>
          <p:spPr>
            <a:xfrm>
              <a:off x="8984478" y="1894756"/>
              <a:ext cx="1371600" cy="424378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sz="14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263473" y="1913415"/>
              <a:ext cx="820950" cy="400110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Calibri Light" panose="020F0302020204030204" pitchFamily="34" charset="0"/>
                  <a:ea typeface="Calista" panose="02010600030101010101" pitchFamily="2" charset="-122"/>
                </a:rPr>
                <a:t>4</a:t>
              </a:r>
              <a:endPara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</p:grpSp>
      <p:grpSp>
        <p:nvGrpSpPr>
          <p:cNvPr id="55" name="Group 16"/>
          <p:cNvGrpSpPr/>
          <p:nvPr/>
        </p:nvGrpSpPr>
        <p:grpSpPr>
          <a:xfrm>
            <a:off x="5587013" y="2871328"/>
            <a:ext cx="668212" cy="424378"/>
            <a:chOff x="8984478" y="1894756"/>
            <a:chExt cx="1371600" cy="424378"/>
          </a:xfrm>
          <a:effectLst/>
        </p:grpSpPr>
        <p:sp>
          <p:nvSpPr>
            <p:cNvPr id="68" name="Скругленный прямоугольник 106"/>
            <p:cNvSpPr/>
            <p:nvPr/>
          </p:nvSpPr>
          <p:spPr>
            <a:xfrm>
              <a:off x="8984478" y="1894756"/>
              <a:ext cx="1371600" cy="42437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sz="14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  <p:sp>
          <p:nvSpPr>
            <p:cNvPr id="69" name="TextBox 72"/>
            <p:cNvSpPr txBox="1"/>
            <p:nvPr/>
          </p:nvSpPr>
          <p:spPr>
            <a:xfrm>
              <a:off x="9263473" y="1913415"/>
              <a:ext cx="82095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Calibri Light" panose="020F0302020204030204" pitchFamily="34" charset="0"/>
                  <a:ea typeface="Calista" panose="02010600030101010101" pitchFamily="2" charset="-122"/>
                </a:rPr>
                <a:t>5</a:t>
              </a:r>
              <a:endPara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</p:grpSp>
      <p:grpSp>
        <p:nvGrpSpPr>
          <p:cNvPr id="57" name="Group 16"/>
          <p:cNvGrpSpPr/>
          <p:nvPr/>
        </p:nvGrpSpPr>
        <p:grpSpPr>
          <a:xfrm>
            <a:off x="6674930" y="2871328"/>
            <a:ext cx="668212" cy="424378"/>
            <a:chOff x="8984478" y="1894756"/>
            <a:chExt cx="1371600" cy="424378"/>
          </a:xfrm>
          <a:solidFill>
            <a:schemeClr val="accent2">
              <a:lumMod val="75000"/>
            </a:schemeClr>
          </a:solidFill>
          <a:effectLst/>
        </p:grpSpPr>
        <p:sp>
          <p:nvSpPr>
            <p:cNvPr id="64" name="Скругленный прямоугольник 106"/>
            <p:cNvSpPr/>
            <p:nvPr/>
          </p:nvSpPr>
          <p:spPr>
            <a:xfrm>
              <a:off x="8984478" y="1894756"/>
              <a:ext cx="1371600" cy="424378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sz="14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  <p:sp>
          <p:nvSpPr>
            <p:cNvPr id="65" name="TextBox 72"/>
            <p:cNvSpPr txBox="1"/>
            <p:nvPr/>
          </p:nvSpPr>
          <p:spPr>
            <a:xfrm>
              <a:off x="9263473" y="1913415"/>
              <a:ext cx="820950" cy="400110"/>
            </a:xfrm>
            <a:prstGeom prst="rect">
              <a:avLst/>
            </a:prstGeom>
            <a:grpFill/>
            <a:effectLst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algn="ctr">
                <a:defRPr sz="200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</a:lstStyle>
            <a:p>
              <a:r>
                <a:rPr lang="en-US" dirty="0" smtClean="0">
                  <a:latin typeface="Calibri Light" panose="020F0302020204030204" pitchFamily="34" charset="0"/>
                  <a:ea typeface="Calista" panose="02010600030101010101" pitchFamily="2" charset="-122"/>
                </a:rPr>
                <a:t>6</a:t>
              </a:r>
              <a:endParaRPr lang="en-US" dirty="0"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</p:grpSp>
      <p:grpSp>
        <p:nvGrpSpPr>
          <p:cNvPr id="59" name="Group 16"/>
          <p:cNvGrpSpPr/>
          <p:nvPr/>
        </p:nvGrpSpPr>
        <p:grpSpPr>
          <a:xfrm>
            <a:off x="7827058" y="2871328"/>
            <a:ext cx="668212" cy="424378"/>
            <a:chOff x="8984478" y="1894756"/>
            <a:chExt cx="1371600" cy="424378"/>
          </a:xfrm>
          <a:effectLst/>
        </p:grpSpPr>
        <p:sp>
          <p:nvSpPr>
            <p:cNvPr id="60" name="Скругленный прямоугольник 106"/>
            <p:cNvSpPr/>
            <p:nvPr/>
          </p:nvSpPr>
          <p:spPr>
            <a:xfrm>
              <a:off x="8984478" y="1894756"/>
              <a:ext cx="1371600" cy="424378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sz="14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  <p:sp>
          <p:nvSpPr>
            <p:cNvPr id="61" name="TextBox 72"/>
            <p:cNvSpPr txBox="1"/>
            <p:nvPr/>
          </p:nvSpPr>
          <p:spPr>
            <a:xfrm>
              <a:off x="9263473" y="1913415"/>
              <a:ext cx="820950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panose="020F0302020204030204" pitchFamily="34" charset="0"/>
                  <a:ea typeface="Calista" panose="02010600030101010101" pitchFamily="2" charset="-122"/>
                </a:rPr>
                <a:t>7</a:t>
              </a:r>
            </a:p>
          </p:txBody>
        </p:sp>
      </p:grpSp>
      <p:sp>
        <p:nvSpPr>
          <p:cNvPr id="94" name="矩形 93"/>
          <p:cNvSpPr/>
          <p:nvPr/>
        </p:nvSpPr>
        <p:spPr>
          <a:xfrm>
            <a:off x="6413301" y="2342075"/>
            <a:ext cx="1170449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Deploy &amp; Test</a:t>
            </a:r>
          </a:p>
          <a:p>
            <a:pPr algn="ctr"/>
            <a:r>
              <a:rPr lang="en-US" altLang="zh-CN" sz="1400" dirty="0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RF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 Version</a:t>
            </a:r>
            <a:endParaRPr lang="en-US" altLang="zh-CN" sz="1400" dirty="0" smtClean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683042" y="3303181"/>
            <a:ext cx="921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Start</a:t>
            </a:r>
          </a:p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Marketing</a:t>
            </a:r>
            <a:endParaRPr lang="en-US" altLang="zh-CN" sz="1400" dirty="0" smtClean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4606755" y="1772816"/>
            <a:ext cx="4285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Version =  </a:t>
            </a:r>
            <a:r>
              <a:rPr lang="en-US" altLang="zh-CN" sz="1600" b="1" dirty="0" err="1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C</a:t>
            </a:r>
            <a:r>
              <a:rPr lang="en-US" altLang="zh-CN" sz="1400" dirty="0" err="1" smtClean="0">
                <a:latin typeface="Calibri Light" panose="020F0302020204030204" pitchFamily="34" charset="0"/>
                <a:ea typeface="Calista" panose="02010600030101010101" pitchFamily="2" charset="-122"/>
              </a:rPr>
              <a:t>oncept</a:t>
            </a:r>
            <a:r>
              <a:rPr lang="en-US" altLang="zh-CN" sz="1600" b="1" dirty="0" err="1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P</a:t>
            </a:r>
            <a:r>
              <a:rPr lang="en-US" altLang="zh-CN" sz="1400" dirty="0" err="1" smtClean="0">
                <a:latin typeface="Calibri Light" panose="020F0302020204030204" pitchFamily="34" charset="0"/>
                <a:ea typeface="Calista" panose="02010600030101010101" pitchFamily="2" charset="-122"/>
              </a:rPr>
              <a:t>roof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  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+  </a:t>
            </a:r>
            <a:r>
              <a:rPr lang="en-US" altLang="zh-CN" sz="1600" b="1" dirty="0" err="1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B</a:t>
            </a:r>
            <a:r>
              <a:rPr lang="en-US" altLang="zh-CN" sz="1400" dirty="0" err="1" smtClean="0">
                <a:latin typeface="Calibri Light" panose="020F0302020204030204" pitchFamily="34" charset="0"/>
                <a:ea typeface="Calista" panose="02010600030101010101" pitchFamily="2" charset="-122"/>
              </a:rPr>
              <a:t>ase</a:t>
            </a:r>
            <a:r>
              <a:rPr lang="en-US" altLang="zh-CN" sz="1600" b="1" dirty="0" err="1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L</a:t>
            </a:r>
            <a:r>
              <a:rPr lang="en-US" altLang="zh-CN" sz="1400" dirty="0" err="1" smtClean="0">
                <a:latin typeface="Calibri Light" panose="020F0302020204030204" pitchFamily="34" charset="0"/>
                <a:ea typeface="Calista" panose="02010600030101010101" pitchFamily="2" charset="-122"/>
              </a:rPr>
              <a:t>ine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  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+  </a:t>
            </a:r>
            <a:r>
              <a:rPr lang="en-US" altLang="zh-CN" sz="1600" b="1" dirty="0" err="1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R</a:t>
            </a:r>
            <a:r>
              <a:rPr lang="en-US" altLang="zh-CN" sz="1400" dirty="0" err="1" smtClean="0">
                <a:latin typeface="Calibri Light" panose="020F0302020204030204" pitchFamily="34" charset="0"/>
                <a:ea typeface="Calista" panose="02010600030101010101" pitchFamily="2" charset="-122"/>
              </a:rPr>
              <a:t>efined</a:t>
            </a:r>
            <a:r>
              <a:rPr lang="en-US" altLang="zh-CN" sz="1600" b="1" dirty="0" err="1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F</a:t>
            </a:r>
            <a:r>
              <a:rPr lang="en-US" altLang="zh-CN" sz="1400" dirty="0" err="1" smtClean="0">
                <a:latin typeface="Calibri Light" panose="020F0302020204030204" pitchFamily="34" charset="0"/>
                <a:ea typeface="Calista" panose="02010600030101010101" pitchFamily="2" charset="-122"/>
              </a:rPr>
              <a:t>eature</a:t>
            </a:r>
            <a:endParaRPr lang="en-US" altLang="zh-CN" sz="1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87527" y="2900510"/>
            <a:ext cx="3994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No.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8652538" y="2900510"/>
            <a:ext cx="508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spc="-15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Month</a:t>
            </a:r>
            <a:endParaRPr lang="en-US" altLang="zh-CN" sz="1200" spc="-15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487760" y="1302153"/>
            <a:ext cx="7468616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Project Plan (begin from the end of </a:t>
            </a:r>
            <a:r>
              <a:rPr lang="en-US" sz="2000" b="1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AppChallenge2019 )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487760" y="4293096"/>
            <a:ext cx="7675192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 smtClean="0">
                <a:solidFill>
                  <a:srgbClr val="262626"/>
                </a:solidFill>
                <a:latin typeface="Calibri Light"/>
              </a:rPr>
              <a:t>Resource Needed ( what resource and who will provide it 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133866" y="4941168"/>
            <a:ext cx="4302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Plane Data Interface ( GPS and Camera )</a:t>
            </a:r>
          </a:p>
        </p:txBody>
      </p:sp>
      <p:sp>
        <p:nvSpPr>
          <p:cNvPr id="115" name="矩形 114"/>
          <p:cNvSpPr/>
          <p:nvPr/>
        </p:nvSpPr>
        <p:spPr>
          <a:xfrm>
            <a:off x="1133866" y="5205197"/>
            <a:ext cx="4302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Third-Party Service </a:t>
            </a:r>
            <a:endParaRPr lang="en-US" altLang="zh-CN" sz="16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548169" y="4941168"/>
            <a:ext cx="1502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SIA</a:t>
            </a:r>
          </a:p>
        </p:txBody>
      </p:sp>
      <p:sp>
        <p:nvSpPr>
          <p:cNvPr id="117" name="矩形 116"/>
          <p:cNvSpPr/>
          <p:nvPr/>
        </p:nvSpPr>
        <p:spPr>
          <a:xfrm>
            <a:off x="5548169" y="5205197"/>
            <a:ext cx="1502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We</a:t>
            </a:r>
            <a:endParaRPr lang="en-US" altLang="zh-CN" sz="1600" dirty="0" smtClean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1133866" y="5469226"/>
            <a:ext cx="4302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Cloud Infrastructure</a:t>
            </a:r>
            <a:endParaRPr lang="en-US" altLang="zh-CN" sz="16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5548169" y="5469226"/>
            <a:ext cx="1502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We &amp; SIA</a:t>
            </a:r>
            <a:endParaRPr lang="en-US" altLang="zh-CN" sz="1600" dirty="0" smtClean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539552" y="1682808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2"/>
          <p:cNvSpPr/>
          <p:nvPr/>
        </p:nvSpPr>
        <p:spPr>
          <a:xfrm>
            <a:off x="539552" y="4653136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矩形 122"/>
          <p:cNvSpPr/>
          <p:nvPr/>
        </p:nvSpPr>
        <p:spPr>
          <a:xfrm>
            <a:off x="1133866" y="5733256"/>
            <a:ext cx="4302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Test and Deploy Environment ( Plane )</a:t>
            </a:r>
            <a:endParaRPr lang="en-US" altLang="zh-CN" sz="16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5548169" y="5733256"/>
            <a:ext cx="1502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SIA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pic>
        <p:nvPicPr>
          <p:cNvPr id="261" name="Picture 2"/>
          <p:cNvPicPr/>
          <p:nvPr/>
        </p:nvPicPr>
        <p:blipFill>
          <a:blip r:embed="rId3"/>
          <a:stretch/>
        </p:blipFill>
        <p:spPr>
          <a:xfrm>
            <a:off x="703080" y="1701720"/>
            <a:ext cx="2866320" cy="2868840"/>
          </a:xfrm>
          <a:prstGeom prst="rect">
            <a:avLst/>
          </a:prstGeom>
          <a:ln w="12600">
            <a:noFill/>
          </a:ln>
        </p:spPr>
      </p:pic>
      <p:sp>
        <p:nvSpPr>
          <p:cNvPr id="265" name="CustomShape 4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References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7" name="CustomShape 2"/>
          <p:cNvSpPr/>
          <p:nvPr/>
        </p:nvSpPr>
        <p:spPr>
          <a:xfrm>
            <a:off x="3779912" y="1582053"/>
            <a:ext cx="4752528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spc="-1" dirty="0">
                <a:latin typeface="Calibri Light" panose="020F0302020204030204" pitchFamily="34" charset="0"/>
              </a:rPr>
              <a:t>In the past time we have made a lot of games, the following is just some examples:</a:t>
            </a:r>
          </a:p>
          <a:p>
            <a:r>
              <a:rPr lang="en-US" sz="1600" spc="-1" dirty="0">
                <a:latin typeface="Calibri Light" panose="020F0302020204030204" pitchFamily="34" charset="0"/>
              </a:rPr>
              <a:t>    </a:t>
            </a:r>
            <a:r>
              <a:rPr lang="en-US" sz="1600" spc="-1" dirty="0" smtClean="0">
                <a:latin typeface="Calibri Light" panose="020F0302020204030204" pitchFamily="34" charset="0"/>
              </a:rPr>
              <a:t>    </a:t>
            </a:r>
            <a:r>
              <a:rPr lang="en-US" sz="1600" b="1" spc="-1" dirty="0" smtClean="0">
                <a:latin typeface="Calibri Light" panose="020F0302020204030204" pitchFamily="34" charset="0"/>
              </a:rPr>
              <a:t>Treasure </a:t>
            </a:r>
            <a:r>
              <a:rPr lang="en-US" sz="1600" b="1" spc="-1" dirty="0">
                <a:latin typeface="Calibri Light" panose="020F0302020204030204" pitchFamily="34" charset="0"/>
              </a:rPr>
              <a:t>Finder</a:t>
            </a:r>
            <a:r>
              <a:rPr lang="en-US" sz="1600" spc="-1" dirty="0">
                <a:latin typeface="Calibri Light" panose="020F0302020204030204" pitchFamily="34" charset="0"/>
              </a:rPr>
              <a:t> ( Location Based Game )</a:t>
            </a:r>
          </a:p>
          <a:p>
            <a:r>
              <a:rPr lang="en-US" sz="1600" spc="-1" dirty="0" smtClean="0">
                <a:latin typeface="Calibri Light" panose="020F0302020204030204" pitchFamily="34" charset="0"/>
              </a:rPr>
              <a:t>        </a:t>
            </a:r>
            <a:r>
              <a:rPr lang="en-US" sz="1600" b="1" spc="-1" dirty="0">
                <a:latin typeface="Calibri Light" panose="020F0302020204030204" pitchFamily="34" charset="0"/>
              </a:rPr>
              <a:t>Blade </a:t>
            </a:r>
            <a:r>
              <a:rPr lang="en-US" sz="1600" b="1" spc="-1" dirty="0" err="1">
                <a:latin typeface="Calibri Light" panose="020F0302020204030204" pitchFamily="34" charset="0"/>
              </a:rPr>
              <a:t>MinD</a:t>
            </a:r>
            <a:r>
              <a:rPr lang="en-US" sz="1600" b="1" spc="-1" dirty="0">
                <a:latin typeface="Calibri Light" panose="020F0302020204030204" pitchFamily="34" charset="0"/>
              </a:rPr>
              <a:t> : The Doom of Dynasty</a:t>
            </a:r>
            <a:r>
              <a:rPr lang="en-US" sz="1600" spc="-1" dirty="0">
                <a:latin typeface="Calibri Light" panose="020F0302020204030204" pitchFamily="34" charset="0"/>
              </a:rPr>
              <a:t> ( Action RPG )</a:t>
            </a:r>
          </a:p>
        </p:txBody>
      </p:sp>
      <p:sp>
        <p:nvSpPr>
          <p:cNvPr id="10" name="CustomShape 2"/>
          <p:cNvSpPr/>
          <p:nvPr/>
        </p:nvSpPr>
        <p:spPr>
          <a:xfrm>
            <a:off x="3779912" y="3717032"/>
            <a:ext cx="463284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spc="-1" dirty="0">
                <a:latin typeface="Calibri Light" panose="020F0302020204030204" pitchFamily="34" charset="0"/>
              </a:rPr>
              <a:t>More information </a:t>
            </a:r>
            <a:r>
              <a:rPr lang="en-US" sz="1600" spc="-1" dirty="0" smtClean="0">
                <a:latin typeface="Calibri Light" panose="020F0302020204030204" pitchFamily="34" charset="0"/>
              </a:rPr>
              <a:t>please </a:t>
            </a:r>
            <a:r>
              <a:rPr lang="en-US" sz="1600" spc="-1" dirty="0">
                <a:latin typeface="Calibri Light" panose="020F0302020204030204" pitchFamily="34" charset="0"/>
              </a:rPr>
              <a:t>visit</a:t>
            </a:r>
          </a:p>
          <a:p>
            <a:r>
              <a:rPr lang="en-US" altLang="zh-CN" sz="1600" spc="-1" dirty="0" smtClean="0">
                <a:latin typeface="Calibri Light" panose="020F0302020204030204" pitchFamily="34" charset="0"/>
              </a:rPr>
              <a:t>        </a:t>
            </a:r>
            <a:r>
              <a:rPr lang="en-US" altLang="zh-CN" sz="1600" b="1" spc="-1" dirty="0">
                <a:latin typeface="Calibri Light" panose="020F0302020204030204" pitchFamily="34" charset="0"/>
              </a:rPr>
              <a:t>df595149790.github.com</a:t>
            </a:r>
          </a:p>
          <a:p>
            <a:r>
              <a:rPr lang="en-US" altLang="zh-CN" sz="1600" b="1" spc="-1" dirty="0">
                <a:latin typeface="Calibri Light" panose="020F0302020204030204" pitchFamily="34" charset="0"/>
              </a:rPr>
              <a:t>    </a:t>
            </a:r>
            <a:r>
              <a:rPr lang="en-US" altLang="zh-CN" sz="1600" b="1" spc="-1" dirty="0" smtClean="0">
                <a:latin typeface="Calibri Light" panose="020F0302020204030204" pitchFamily="34" charset="0"/>
              </a:rPr>
              <a:t>    www.dooyogame.com</a:t>
            </a:r>
            <a:endParaRPr lang="en-US" altLang="zh-CN" sz="1600" b="1" spc="-1" dirty="0">
              <a:latin typeface="Calibri Light" panose="020F03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79912" y="278731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spc="-1" dirty="0" smtClean="0">
                <a:latin typeface="Calibri Light" panose="020F0302020204030204" pitchFamily="34" charset="0"/>
              </a:rPr>
              <a:t>We also have </a:t>
            </a:r>
            <a:r>
              <a:rPr lang="en-US" altLang="zh-CN" sz="1600" spc="-1" dirty="0">
                <a:latin typeface="Calibri Light" panose="020F0302020204030204" pitchFamily="34" charset="0"/>
              </a:rPr>
              <a:t>made </a:t>
            </a:r>
            <a:r>
              <a:rPr lang="en-US" altLang="zh-CN" sz="1600" spc="-1" dirty="0" smtClean="0">
                <a:latin typeface="Calibri Light" panose="020F0302020204030204" pitchFamily="34" charset="0"/>
              </a:rPr>
              <a:t>lots </a:t>
            </a:r>
            <a:r>
              <a:rPr lang="en-US" altLang="zh-CN" sz="1600" spc="-1" dirty="0">
                <a:latin typeface="Calibri Light" panose="020F0302020204030204" pitchFamily="34" charset="0"/>
              </a:rPr>
              <a:t>of projects in the </a:t>
            </a:r>
            <a:r>
              <a:rPr lang="en-US" altLang="zh-CN" sz="1600" spc="-1" dirty="0" smtClean="0">
                <a:latin typeface="Calibri Light" panose="020F0302020204030204" pitchFamily="34" charset="0"/>
              </a:rPr>
              <a:t>fields </a:t>
            </a:r>
            <a:r>
              <a:rPr lang="en-US" altLang="zh-CN" sz="1600" spc="-1" dirty="0">
                <a:latin typeface="Calibri Light" panose="020F0302020204030204" pitchFamily="34" charset="0"/>
              </a:rPr>
              <a:t>of Enterprise Solution, Mobile Payment, Education </a:t>
            </a:r>
            <a:r>
              <a:rPr lang="en-US" altLang="zh-CN" sz="1600" spc="-1" dirty="0" smtClean="0">
                <a:latin typeface="Calibri Light" panose="020F0302020204030204" pitchFamily="34" charset="0"/>
              </a:rPr>
              <a:t>System and AR. </a:t>
            </a:r>
            <a:endParaRPr lang="en-US" altLang="zh-CN" sz="1600" spc="-1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/>
          <p:nvPr/>
        </p:nvSpPr>
        <p:spPr>
          <a:xfrm>
            <a:off x="55728" y="1844824"/>
            <a:ext cx="9032544" cy="936104"/>
          </a:xfrm>
          <a:prstGeom prst="rect">
            <a:avLst/>
          </a:prstGeom>
          <a:solidFill>
            <a:srgbClr val="F2F2F2">
              <a:alpha val="50196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66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2867040" y="1800720"/>
            <a:ext cx="3409920" cy="913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THANK YOU</a:t>
            </a:r>
            <a:endParaRPr lang="en-US" sz="5400" b="0" strike="noStrike" spc="-1" dirty="0">
              <a:latin typeface="Arial"/>
            </a:endParaRPr>
          </a:p>
        </p:txBody>
      </p:sp>
      <p:pic>
        <p:nvPicPr>
          <p:cNvPr id="13" name="Picture 3" descr="C:\Users\david\Downloads\117781097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0" t="26052" r="10418" b="15049"/>
          <a:stretch/>
        </p:blipFill>
        <p:spPr bwMode="auto">
          <a:xfrm>
            <a:off x="3930040" y="3068960"/>
            <a:ext cx="1283921" cy="128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2954844" y="4311584"/>
            <a:ext cx="32343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David</a:t>
            </a:r>
          </a:p>
          <a:p>
            <a:pPr algn="ctr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DOOYO CEO</a:t>
            </a:r>
          </a:p>
          <a:p>
            <a:pPr algn="ctr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www.dooyogame.com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图片 127"/>
          <p:cNvPicPr/>
          <p:nvPr/>
        </p:nvPicPr>
        <p:blipFill>
          <a:blip r:embed="rId2"/>
          <a:stretch/>
        </p:blipFill>
        <p:spPr>
          <a:xfrm flipH="1">
            <a:off x="360" y="1371600"/>
            <a:ext cx="9143640" cy="551052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182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Location Based Ground Tour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30" name="Picture 48"/>
          <p:cNvPicPr/>
          <p:nvPr/>
        </p:nvPicPr>
        <p:blipFill>
          <a:blip r:embed="rId3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4996800" y="3594600"/>
            <a:ext cx="3291480" cy="161712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>
            <a:off x="4932040" y="3767852"/>
            <a:ext cx="3297240" cy="1291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chemeClr val="bg1">
                    <a:lumMod val="85000"/>
                  </a:schemeClr>
                </a:solidFill>
                <a:latin typeface="Calibri Light"/>
                <a:ea typeface="Calibri Light"/>
              </a:rPr>
              <a:t>Watching from Sky</a:t>
            </a:r>
            <a:endParaRPr lang="en-US" sz="2600" b="0" strike="noStrike" spc="-1" dirty="0">
              <a:solidFill>
                <a:schemeClr val="bg1">
                  <a:lumMod val="85000"/>
                </a:schemeClr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chemeClr val="bg1">
                    <a:lumMod val="85000"/>
                  </a:schemeClr>
                </a:solidFill>
                <a:latin typeface="Calibri Light"/>
                <a:ea typeface="Calibri Light"/>
              </a:rPr>
              <a:t>Interacting from Sky</a:t>
            </a:r>
            <a:endParaRPr lang="en-US" sz="2600" b="0" strike="noStrike" spc="-1" dirty="0">
              <a:solidFill>
                <a:schemeClr val="bg1">
                  <a:lumMod val="85000"/>
                </a:schemeClr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chemeClr val="bg1">
                    <a:lumMod val="85000"/>
                  </a:schemeClr>
                </a:solidFill>
                <a:latin typeface="Calibri Light"/>
                <a:ea typeface="Calibri Light"/>
              </a:rPr>
              <a:t>Experiencing from Sky</a:t>
            </a:r>
            <a:endParaRPr lang="en-US" sz="2600" b="0" strike="noStrike" spc="-1" dirty="0">
              <a:solidFill>
                <a:schemeClr val="bg1">
                  <a:lumMod val="85000"/>
                </a:schemeClr>
              </a:solidFill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4918320" y="3751920"/>
            <a:ext cx="3297240" cy="127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Watching from Sky</a:t>
            </a:r>
            <a:endParaRPr lang="en-US" sz="2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Interacting from Sky</a:t>
            </a:r>
            <a:endParaRPr lang="en-US" sz="2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Experiencing from Sky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2685476" y="2591614"/>
            <a:ext cx="5820840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latin typeface="Calibri"/>
                <a:ea typeface="Calibri"/>
              </a:rPr>
              <a:t>Make Air Interesting Again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2649600" y="2552040"/>
            <a:ext cx="582084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Make Air Interesting Again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2"/>
          <p:cNvSpPr/>
          <p:nvPr/>
        </p:nvSpPr>
        <p:spPr>
          <a:xfrm>
            <a:off x="539552" y="3195455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539552" y="2546904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2"/>
          <p:cNvSpPr/>
          <p:nvPr/>
        </p:nvSpPr>
        <p:spPr>
          <a:xfrm>
            <a:off x="539552" y="1890541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4" name="Picture 6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b="33584"/>
          <a:stretch/>
        </p:blipFill>
        <p:spPr>
          <a:xfrm rot="4800" flipH="1">
            <a:off x="-1520" y="4437112"/>
            <a:ext cx="9143640" cy="2441889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Team Introduction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36" name="Picture 48"/>
          <p:cNvPicPr/>
          <p:nvPr/>
        </p:nvPicPr>
        <p:blipFill>
          <a:blip r:embed="rId4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pic>
        <p:nvPicPr>
          <p:cNvPr id="140" name="Picture 2"/>
          <p:cNvPicPr/>
          <p:nvPr/>
        </p:nvPicPr>
        <p:blipFill>
          <a:blip r:embed="rId5"/>
          <a:stretch/>
        </p:blipFill>
        <p:spPr>
          <a:xfrm>
            <a:off x="449640" y="3429000"/>
            <a:ext cx="1904400" cy="1904400"/>
          </a:xfrm>
          <a:prstGeom prst="rect">
            <a:avLst/>
          </a:prstGeom>
          <a:ln>
            <a:noFill/>
          </a:ln>
        </p:spPr>
      </p:pic>
      <p:sp>
        <p:nvSpPr>
          <p:cNvPr id="7" name="流程图: 延期 6"/>
          <p:cNvSpPr/>
          <p:nvPr/>
        </p:nvSpPr>
        <p:spPr>
          <a:xfrm rot="16200000">
            <a:off x="105045" y="4290637"/>
            <a:ext cx="2597206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1" name="Picture 2"/>
          <p:cNvPicPr/>
          <p:nvPr/>
        </p:nvPicPr>
        <p:blipFill>
          <a:blip r:embed="rId6"/>
          <a:stretch/>
        </p:blipFill>
        <p:spPr>
          <a:xfrm>
            <a:off x="2502360" y="34578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2" name="Picture 2"/>
          <p:cNvPicPr/>
          <p:nvPr/>
        </p:nvPicPr>
        <p:blipFill>
          <a:blip r:embed="rId7"/>
          <a:stretch/>
        </p:blipFill>
        <p:spPr>
          <a:xfrm>
            <a:off x="4706280" y="34578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3" name="Picture 2"/>
          <p:cNvPicPr/>
          <p:nvPr/>
        </p:nvPicPr>
        <p:blipFill>
          <a:blip r:embed="rId8"/>
          <a:stretch/>
        </p:blipFill>
        <p:spPr>
          <a:xfrm>
            <a:off x="6801840" y="34578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4" name="Picture 5"/>
          <p:cNvPicPr/>
          <p:nvPr/>
        </p:nvPicPr>
        <p:blipFill>
          <a:blip r:embed="rId9">
            <a:extLst/>
          </a:blip>
          <a:stretch/>
        </p:blipFill>
        <p:spPr>
          <a:xfrm rot="405000" flipH="1">
            <a:off x="4377240" y="1379520"/>
            <a:ext cx="4596120" cy="2224440"/>
          </a:xfrm>
          <a:prstGeom prst="rect">
            <a:avLst/>
          </a:prstGeom>
          <a:ln>
            <a:noFill/>
          </a:ln>
        </p:spPr>
      </p:pic>
      <p:sp>
        <p:nvSpPr>
          <p:cNvPr id="145" name="CustomShape 5"/>
          <p:cNvSpPr/>
          <p:nvPr/>
        </p:nvSpPr>
        <p:spPr>
          <a:xfrm>
            <a:off x="6866752" y="1124744"/>
            <a:ext cx="195372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i="1" strike="noStrike" spc="-1" dirty="0">
                <a:solidFill>
                  <a:srgbClr val="006699"/>
                </a:solidFill>
                <a:latin typeface="Impact"/>
              </a:rPr>
              <a:t>Roaring </a:t>
            </a:r>
            <a:endParaRPr lang="en-US" sz="3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1" i="1" strike="noStrike" spc="-1" dirty="0">
                <a:solidFill>
                  <a:srgbClr val="006699"/>
                </a:solidFill>
                <a:latin typeface="Impact"/>
              </a:rPr>
              <a:t>Whale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46" name="TextShape 6"/>
          <p:cNvSpPr txBox="1"/>
          <p:nvPr/>
        </p:nvSpPr>
        <p:spPr>
          <a:xfrm>
            <a:off x="671880" y="4674332"/>
            <a:ext cx="1451848" cy="39865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2000" b="1" strike="noStrike" spc="-1" dirty="0" smtClean="0">
                <a:latin typeface="Calibri" panose="020F0502020204030204" pitchFamily="34" charset="0"/>
              </a:rPr>
              <a:t>David</a:t>
            </a:r>
          </a:p>
        </p:txBody>
      </p:sp>
      <p:sp>
        <p:nvSpPr>
          <p:cNvPr id="2" name="矩形 1"/>
          <p:cNvSpPr/>
          <p:nvPr/>
        </p:nvSpPr>
        <p:spPr>
          <a:xfrm>
            <a:off x="768638" y="2861706"/>
            <a:ext cx="3530415" cy="4232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altLang="zh-CN" sz="2400" b="1" spc="-1" dirty="0" smtClean="0">
                <a:solidFill>
                  <a:srgbClr val="000000"/>
                </a:solidFill>
                <a:latin typeface="Calibri" panose="020F0502020204030204" pitchFamily="34" charset="0"/>
                <a:ea typeface="Gill Sans MT"/>
              </a:rPr>
              <a:t>AR  IOTA  SLAM  </a:t>
            </a:r>
            <a:r>
              <a:rPr lang="en-US" altLang="zh-CN" sz="2400" b="1" spc="-1" dirty="0">
                <a:solidFill>
                  <a:srgbClr val="000000"/>
                </a:solidFill>
                <a:latin typeface="Calibri" panose="020F0502020204030204" pitchFamily="34" charset="0"/>
                <a:ea typeface="Gill Sans MT"/>
              </a:rPr>
              <a:t>LBG</a:t>
            </a:r>
            <a:endParaRPr lang="zh-CN" altLang="en-US" sz="2400" b="1" spc="-1" dirty="0">
              <a:solidFill>
                <a:srgbClr val="000000"/>
              </a:solidFill>
              <a:latin typeface="Calibri" panose="020F0502020204030204" pitchFamily="34" charset="0"/>
              <a:ea typeface="Gill Sans M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37364" y="1268760"/>
            <a:ext cx="2346604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Creative team</a:t>
            </a:r>
          </a:p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from Shenzhen, China</a:t>
            </a:r>
          </a:p>
        </p:txBody>
      </p:sp>
      <p:sp>
        <p:nvSpPr>
          <p:cNvPr id="4" name="矩形 3"/>
          <p:cNvSpPr/>
          <p:nvPr/>
        </p:nvSpPr>
        <p:spPr>
          <a:xfrm>
            <a:off x="2880186" y="2573674"/>
            <a:ext cx="1403782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a</a:t>
            </a:r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nd focus on</a:t>
            </a:r>
            <a:endParaRPr lang="en-US" altLang="zh-CN" sz="20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31" name="流程图: 延期 30"/>
          <p:cNvSpPr/>
          <p:nvPr/>
        </p:nvSpPr>
        <p:spPr>
          <a:xfrm rot="16200000">
            <a:off x="2155957" y="4290637"/>
            <a:ext cx="2597206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延期 31"/>
          <p:cNvSpPr/>
          <p:nvPr/>
        </p:nvSpPr>
        <p:spPr>
          <a:xfrm rot="16200000">
            <a:off x="4362933" y="4290637"/>
            <a:ext cx="2597206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延期 32"/>
          <p:cNvSpPr/>
          <p:nvPr/>
        </p:nvSpPr>
        <p:spPr>
          <a:xfrm rot="16200000">
            <a:off x="6461968" y="4290637"/>
            <a:ext cx="2597206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8521" y="1916832"/>
            <a:ext cx="3505447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with members of</a:t>
            </a:r>
          </a:p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Programmers, Trekkers, Explorers</a:t>
            </a:r>
            <a:endParaRPr lang="en-US" altLang="zh-CN" sz="20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41" name="TextShape 6"/>
          <p:cNvSpPr txBox="1"/>
          <p:nvPr/>
        </p:nvSpPr>
        <p:spPr>
          <a:xfrm>
            <a:off x="4932040" y="4674332"/>
            <a:ext cx="1451848" cy="39865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2000" b="1" strike="noStrike" spc="-1" dirty="0" smtClean="0">
                <a:latin typeface="Calibri" panose="020F0502020204030204" pitchFamily="34" charset="0"/>
              </a:rPr>
              <a:t>Alex</a:t>
            </a:r>
            <a:endParaRPr lang="en-US" sz="2000" b="1" strike="noStrike" spc="-1" dirty="0">
              <a:latin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83569" y="5134290"/>
            <a:ext cx="1440160" cy="860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ctr"/>
            <a:r>
              <a:rPr lang="en-US" altLang="zh-CN" sz="1400" b="1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Design + Program</a:t>
            </a:r>
          </a:p>
          <a:p>
            <a:pPr algn="ctr"/>
            <a:endParaRPr lang="en-US" altLang="zh-CN" sz="8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  <a:p>
            <a:pPr algn="ctr"/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Tech </a:t>
            </a:r>
            <a:r>
              <a:rPr lang="en-US" altLang="zh-CN" sz="1400" spc="-1" dirty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Expert</a:t>
            </a:r>
          </a:p>
          <a:p>
            <a:pPr algn="ctr"/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UI/UX Designer</a:t>
            </a:r>
            <a:endParaRPr lang="en-US" altLang="zh-CN" sz="14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941456" y="5134290"/>
            <a:ext cx="1440160" cy="6448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45000" rIns="0" bIns="45000">
            <a:spAutoFit/>
          </a:bodyPr>
          <a:lstStyle/>
          <a:p>
            <a:pPr algn="ctr"/>
            <a:r>
              <a:rPr lang="en-US" altLang="zh-CN" sz="1400" b="1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Market</a:t>
            </a:r>
            <a:endParaRPr lang="en-US" altLang="zh-CN" sz="1400" b="1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  <a:p>
            <a:pPr algn="ctr"/>
            <a:endParaRPr lang="en-US" altLang="zh-CN" sz="8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  <a:p>
            <a:pPr algn="ctr"/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Sale Expert</a:t>
            </a:r>
            <a:endParaRPr lang="en-US" altLang="zh-CN" sz="14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44" name="TextShape 6"/>
          <p:cNvSpPr txBox="1"/>
          <p:nvPr/>
        </p:nvSpPr>
        <p:spPr>
          <a:xfrm>
            <a:off x="7020272" y="4674332"/>
            <a:ext cx="1451848" cy="39865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2000" b="1" strike="noStrike" spc="-1" dirty="0" err="1" smtClean="0">
                <a:latin typeface="Calibri" panose="020F0502020204030204" pitchFamily="34" charset="0"/>
              </a:rPr>
              <a:t>Nalon</a:t>
            </a:r>
            <a:endParaRPr lang="en-US" sz="2000" b="1" strike="noStrike" spc="-1" dirty="0">
              <a:latin typeface="Calibri" panose="020F050202020403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036321" y="5134290"/>
            <a:ext cx="1444330" cy="6448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45000" rIns="0" bIns="45000">
            <a:spAutoFit/>
          </a:bodyPr>
          <a:lstStyle/>
          <a:p>
            <a:pPr algn="ctr"/>
            <a:r>
              <a:rPr lang="en-US" altLang="zh-CN" sz="1400" b="1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Program</a:t>
            </a:r>
          </a:p>
          <a:p>
            <a:pPr algn="ctr"/>
            <a:endParaRPr lang="en-US" altLang="zh-CN" sz="8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  <a:p>
            <a:pPr algn="ctr"/>
            <a:r>
              <a:rPr lang="en-US" altLang="zh-CN" sz="1400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Software Expert</a:t>
            </a:r>
          </a:p>
        </p:txBody>
      </p:sp>
      <p:sp>
        <p:nvSpPr>
          <p:cNvPr id="46" name="TextShape 6"/>
          <p:cNvSpPr txBox="1"/>
          <p:nvPr/>
        </p:nvSpPr>
        <p:spPr>
          <a:xfrm>
            <a:off x="2738978" y="4674332"/>
            <a:ext cx="1451848" cy="39865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2000" b="1" strike="noStrike" spc="-1" dirty="0" smtClean="0">
                <a:latin typeface="Calibri" panose="020F0502020204030204" pitchFamily="34" charset="0"/>
              </a:rPr>
              <a:t>Nick</a:t>
            </a:r>
            <a:endParaRPr lang="en-US" sz="2000" b="1" strike="noStrike" spc="-1" dirty="0">
              <a:latin typeface="Calibri" panose="020F050202020403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744211" y="5134290"/>
            <a:ext cx="1440160" cy="860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45000" rIns="0" bIns="45000">
            <a:spAutoFit/>
          </a:bodyPr>
          <a:lstStyle/>
          <a:p>
            <a:pPr algn="ctr"/>
            <a:r>
              <a:rPr lang="en-US" altLang="zh-CN" sz="1400" b="1" spc="-1" dirty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Design + Program</a:t>
            </a:r>
          </a:p>
          <a:p>
            <a:pPr algn="ctr"/>
            <a:endParaRPr lang="en-US" altLang="zh-CN" sz="8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  <a:p>
            <a:pPr algn="ctr"/>
            <a:r>
              <a:rPr lang="en-US" altLang="zh-CN" sz="1400" spc="-1" dirty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Google Expert</a:t>
            </a:r>
          </a:p>
          <a:p>
            <a:pPr algn="ctr"/>
            <a:r>
              <a:rPr lang="en-US" altLang="zh-CN" sz="1400" spc="-1" dirty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Product </a:t>
            </a:r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Designer</a:t>
            </a:r>
            <a:endParaRPr lang="en-US" altLang="zh-CN" sz="14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图片 156"/>
          <p:cNvPicPr/>
          <p:nvPr/>
        </p:nvPicPr>
        <p:blipFill>
          <a:blip r:embed="rId2"/>
          <a:srcRect l="7295" t="11278" r="9447"/>
          <a:stretch/>
        </p:blipFill>
        <p:spPr>
          <a:xfrm rot="1275600">
            <a:off x="6129360" y="5259240"/>
            <a:ext cx="1391760" cy="1120320"/>
          </a:xfrm>
          <a:prstGeom prst="rect">
            <a:avLst/>
          </a:prstGeom>
          <a:ln>
            <a:noFill/>
          </a:ln>
        </p:spPr>
      </p:pic>
      <p:pic>
        <p:nvPicPr>
          <p:cNvPr id="158" name="图片 157"/>
          <p:cNvPicPr/>
          <p:nvPr/>
        </p:nvPicPr>
        <p:blipFill>
          <a:blip r:embed="rId3"/>
          <a:srcRect r="19710" b="14565"/>
          <a:stretch/>
        </p:blipFill>
        <p:spPr>
          <a:xfrm>
            <a:off x="7407720" y="5013176"/>
            <a:ext cx="1735920" cy="1845000"/>
          </a:xfrm>
          <a:prstGeom prst="rect">
            <a:avLst/>
          </a:prstGeom>
          <a:ln>
            <a:noFill/>
          </a:ln>
        </p:spPr>
      </p:pic>
      <p:sp>
        <p:nvSpPr>
          <p:cNvPr id="148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The Problem / Opportunity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49" name="Picture 48"/>
          <p:cNvPicPr/>
          <p:nvPr/>
        </p:nvPicPr>
        <p:blipFill>
          <a:blip r:embed="rId4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815400" y="1110600"/>
            <a:ext cx="7712280" cy="435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Today people flying always, and tired of the services provided by plane.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Most of people are just SLEEPING during the whole trip :(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9234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34416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59598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923400" y="3149456"/>
            <a:ext cx="2205360" cy="18633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7"/>
          <p:cNvSpPr/>
          <p:nvPr/>
        </p:nvSpPr>
        <p:spPr>
          <a:xfrm>
            <a:off x="3441600" y="3107696"/>
            <a:ext cx="2205360" cy="19054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8"/>
          <p:cNvSpPr/>
          <p:nvPr/>
        </p:nvSpPr>
        <p:spPr>
          <a:xfrm>
            <a:off x="5947560" y="3140816"/>
            <a:ext cx="2205360" cy="18723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9"/>
          <p:cNvSpPr/>
          <p:nvPr/>
        </p:nvSpPr>
        <p:spPr>
          <a:xfrm>
            <a:off x="1007640" y="2791080"/>
            <a:ext cx="2036880" cy="333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Why is it important?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60" name="CustomShape 10"/>
          <p:cNvSpPr/>
          <p:nvPr/>
        </p:nvSpPr>
        <p:spPr>
          <a:xfrm>
            <a:off x="6044040" y="2776320"/>
            <a:ext cx="2036880" cy="333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FFFFFF"/>
                </a:solidFill>
                <a:latin typeface="Calibri"/>
                <a:ea typeface="Calibri"/>
              </a:rPr>
              <a:t>Who does it affect?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1" name="CustomShape 11"/>
          <p:cNvSpPr/>
          <p:nvPr/>
        </p:nvSpPr>
        <p:spPr>
          <a:xfrm>
            <a:off x="3369960" y="2776320"/>
            <a:ext cx="2349000" cy="333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FFFFFF"/>
                </a:solidFill>
                <a:latin typeface="Calibri"/>
                <a:ea typeface="Calibri"/>
              </a:rPr>
              <a:t>How big is the problem?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2" name="CustomShape 12"/>
          <p:cNvSpPr/>
          <p:nvPr/>
        </p:nvSpPr>
        <p:spPr>
          <a:xfrm>
            <a:off x="5995440" y="3185640"/>
            <a:ext cx="2169360" cy="181442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Plane is flying, Ground is changing. These dynamic </a:t>
            </a:r>
            <a:r>
              <a:rPr lang="en-US" sz="14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information </a:t>
            </a: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are interesting and never be boring if service based on them.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Every passengers will be involved in the service.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13"/>
          <p:cNvSpPr/>
          <p:nvPr/>
        </p:nvSpPr>
        <p:spPr>
          <a:xfrm>
            <a:off x="1074240" y="3185640"/>
            <a:ext cx="2058840" cy="1581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People will choose an Airlines with better experiences besides price.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Commercial services could be accepted by people during the trip.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4" name="CustomShape 14"/>
          <p:cNvSpPr/>
          <p:nvPr/>
        </p:nvSpPr>
        <p:spPr>
          <a:xfrm>
            <a:off x="3455280" y="3185640"/>
            <a:ext cx="2170800" cy="1581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I have no accuracy statistic data about the percentage of passengers who are sleeping, but we all have seen the facts.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I am sleeping always, boring.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5" name="CustomShape 15"/>
          <p:cNvSpPr/>
          <p:nvPr/>
        </p:nvSpPr>
        <p:spPr>
          <a:xfrm>
            <a:off x="640080" y="1828800"/>
            <a:ext cx="7887600" cy="64008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TextShape 16"/>
          <p:cNvSpPr txBox="1"/>
          <p:nvPr/>
        </p:nvSpPr>
        <p:spPr>
          <a:xfrm>
            <a:off x="1125356" y="1886811"/>
            <a:ext cx="6893288" cy="5340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ts val="1001"/>
              </a:spcBef>
              <a:defRPr sz="3600" b="1" strike="noStrike" spc="-1">
                <a:solidFill>
                  <a:srgbClr val="000000"/>
                </a:solidFill>
                <a:latin typeface="Gill Sans MT"/>
                <a:ea typeface="Gill Sans MT"/>
              </a:defRPr>
            </a:lvl1pPr>
          </a:lstStyle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NEW SERVICE MUST BE CREATED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ustomShape 4"/>
          <p:cNvSpPr/>
          <p:nvPr/>
        </p:nvSpPr>
        <p:spPr>
          <a:xfrm>
            <a:off x="299880" y="2852935"/>
            <a:ext cx="8520592" cy="432049"/>
          </a:xfrm>
          <a:prstGeom prst="rect">
            <a:avLst/>
          </a:prstGeom>
          <a:solidFill>
            <a:schemeClr val="bg1">
              <a:lumMod val="9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Research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Findings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68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299880" y="1570440"/>
            <a:ext cx="4488144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latin typeface="Calibri Light" panose="020F0302020204030204" pitchFamily="34" charset="0"/>
              </a:rPr>
              <a:t>I always fly by different Airlines, </a:t>
            </a:r>
          </a:p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 panose="020F0302020204030204" pitchFamily="34" charset="0"/>
              </a:rPr>
              <a:t>feel boring more and more.</a:t>
            </a:r>
            <a:endParaRPr lang="en-US" sz="2000" b="0" strike="noStrike" spc="-1" dirty="0">
              <a:latin typeface="Calibri Light" panose="020F0302020204030204" pitchFamily="34" charset="0"/>
            </a:endParaRPr>
          </a:p>
        </p:txBody>
      </p:sp>
      <p:sp>
        <p:nvSpPr>
          <p:cNvPr id="20" name="CustomShape 2"/>
          <p:cNvSpPr/>
          <p:nvPr/>
        </p:nvSpPr>
        <p:spPr>
          <a:xfrm>
            <a:off x="299880" y="2454281"/>
            <a:ext cx="470416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 panose="020F0302020204030204" pitchFamily="34" charset="0"/>
              </a:rPr>
              <a:t>Magazine, </a:t>
            </a:r>
            <a:r>
              <a:rPr lang="en-US" sz="2000" b="0" strike="noStrike" spc="-1" dirty="0" smtClean="0">
                <a:latin typeface="Calibri Light" panose="020F0302020204030204" pitchFamily="34" charset="0"/>
              </a:rPr>
              <a:t>TV, </a:t>
            </a:r>
            <a:r>
              <a:rPr lang="en-US" sz="2000" spc="-1" dirty="0" smtClean="0">
                <a:latin typeface="Calibri Light" panose="020F0302020204030204" pitchFamily="34" charset="0"/>
              </a:rPr>
              <a:t>Pad, Music …., but</a:t>
            </a:r>
          </a:p>
        </p:txBody>
      </p:sp>
      <p:sp>
        <p:nvSpPr>
          <p:cNvPr id="21" name="CustomShape 2"/>
          <p:cNvSpPr/>
          <p:nvPr/>
        </p:nvSpPr>
        <p:spPr>
          <a:xfrm>
            <a:off x="299880" y="2852936"/>
            <a:ext cx="5496256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 smtClean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rPr>
              <a:t>MOST  OF  THE  CONTENT  IS  OUTDATED </a:t>
            </a:r>
            <a:endParaRPr lang="en-US" sz="2000" b="1" strike="noStrike" spc="-1" dirty="0">
              <a:solidFill>
                <a:schemeClr val="accent5">
                  <a:lumMod val="7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22" name="CustomShape 2"/>
          <p:cNvSpPr/>
          <p:nvPr/>
        </p:nvSpPr>
        <p:spPr>
          <a:xfrm>
            <a:off x="299880" y="3501008"/>
            <a:ext cx="8520592" cy="101420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latin typeface="Calibri Light" panose="020F0302020204030204" pitchFamily="34" charset="0"/>
              </a:rPr>
              <a:t>Sit beside window, I can watch out from sky.</a:t>
            </a:r>
          </a:p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 panose="020F0302020204030204" pitchFamily="34" charset="0"/>
              </a:rPr>
              <a:t>Plane flying, Ground changing, that’s AMAZING.</a:t>
            </a:r>
          </a:p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 panose="020F0302020204030204" pitchFamily="34" charset="0"/>
              </a:rPr>
              <a:t>How about more operation?  </a:t>
            </a:r>
            <a:r>
              <a:rPr lang="en-US" sz="2000" spc="-1" dirty="0">
                <a:latin typeface="Calibri Light" panose="020F0302020204030204" pitchFamily="34" charset="0"/>
              </a:rPr>
              <a:t>S</a:t>
            </a:r>
            <a:r>
              <a:rPr lang="en-US" sz="2000" spc="-1" dirty="0" smtClean="0">
                <a:latin typeface="Calibri Light" panose="020F0302020204030204" pitchFamily="34" charset="0"/>
              </a:rPr>
              <a:t>caling, Rotating and Transforming ….</a:t>
            </a:r>
          </a:p>
        </p:txBody>
      </p:sp>
      <p:sp>
        <p:nvSpPr>
          <p:cNvPr id="23" name="CustomShape 2"/>
          <p:cNvSpPr/>
          <p:nvPr/>
        </p:nvSpPr>
        <p:spPr>
          <a:xfrm>
            <a:off x="299880" y="4666784"/>
            <a:ext cx="8520592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latin typeface="Calibri Light" panose="020F0302020204030204" pitchFamily="34" charset="0"/>
              </a:rPr>
              <a:t>I do not known any such service has been provided by Airline Companies.</a:t>
            </a:r>
          </a:p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 panose="020F0302020204030204" pitchFamily="34" charset="0"/>
              </a:rPr>
              <a:t>It is attractive to boring people, that is to say …. 80% passengers. 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674432" y="980728"/>
            <a:ext cx="3146040" cy="2232248"/>
            <a:chOff x="5674432" y="980728"/>
            <a:chExt cx="3146040" cy="2232248"/>
          </a:xfrm>
        </p:grpSpPr>
        <p:sp>
          <p:nvSpPr>
            <p:cNvPr id="25" name="CustomShape 4"/>
            <p:cNvSpPr/>
            <p:nvPr/>
          </p:nvSpPr>
          <p:spPr>
            <a:xfrm>
              <a:off x="5674432" y="1173959"/>
              <a:ext cx="3146040" cy="20390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矩形 1"/>
            <p:cNvSpPr/>
            <p:nvPr/>
          </p:nvSpPr>
          <p:spPr>
            <a:xfrm>
              <a:off x="6025260" y="1786751"/>
              <a:ext cx="2723204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Sleeping = 80%</a:t>
              </a:r>
            </a:p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Watching Pad = 10%</a:t>
              </a:r>
            </a:p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Chatting =   6%</a:t>
              </a:r>
            </a:p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Watching TV =   2%</a:t>
              </a:r>
            </a:p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Watching Magazine =   2%</a:t>
              </a:r>
              <a:endParaRPr lang="zh-CN" altLang="en-US" sz="1600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6" name="CustomShape 6"/>
            <p:cNvSpPr/>
            <p:nvPr/>
          </p:nvSpPr>
          <p:spPr>
            <a:xfrm>
              <a:off x="5736792" y="980728"/>
              <a:ext cx="563400" cy="1842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1500" b="0" strike="noStrike" spc="-1" dirty="0">
                  <a:solidFill>
                    <a:srgbClr val="FFFFFF"/>
                  </a:solidFill>
                  <a:latin typeface="Arial"/>
                  <a:ea typeface="Arial"/>
                </a:rPr>
                <a:t>“</a:t>
              </a:r>
              <a:endParaRPr lang="en-US" sz="11500" b="0" strike="noStrike" spc="-1" dirty="0">
                <a:latin typeface="Arial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6665650" y="1259468"/>
              <a:ext cx="20828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i="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Referenced Statistics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6250664" y="1501842"/>
              <a:ext cx="2497800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050" i="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https://www.jianshu.com/p/b34594f3b3df</a:t>
              </a:r>
              <a:endParaRPr lang="zh-CN" altLang="en-US" sz="1050" i="1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33" name="CustomShape 2"/>
          <p:cNvSpPr/>
          <p:nvPr/>
        </p:nvSpPr>
        <p:spPr>
          <a:xfrm>
            <a:off x="2555776" y="5725999"/>
            <a:ext cx="6216336" cy="58332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pc="-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OK, WHAT  SHOULD  WE  DO</a:t>
            </a:r>
            <a:endParaRPr lang="en-US" sz="3200" b="1" strike="noStrike" spc="-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968" y="5301208"/>
            <a:ext cx="1370849" cy="13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5"/>
          <p:cNvSpPr/>
          <p:nvPr/>
        </p:nvSpPr>
        <p:spPr>
          <a:xfrm>
            <a:off x="5021456" y="332656"/>
            <a:ext cx="3799016" cy="38895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4" name="图片 43"/>
          <p:cNvPicPr/>
          <p:nvPr/>
        </p:nvPicPr>
        <p:blipFill rotWithShape="1">
          <a:blip r:embed="rId2">
            <a:lum bright="70000" contrast="-70000"/>
          </a:blip>
          <a:srcRect r="19710" b="58237"/>
          <a:stretch/>
        </p:blipFill>
        <p:spPr>
          <a:xfrm flipH="1">
            <a:off x="0" y="3490522"/>
            <a:ext cx="8964488" cy="3367478"/>
          </a:xfrm>
          <a:prstGeom prst="rect">
            <a:avLst/>
          </a:prstGeom>
          <a:ln>
            <a:noFill/>
          </a:ln>
        </p:spPr>
      </p:pic>
      <p:sp>
        <p:nvSpPr>
          <p:cNvPr id="16" name="等腰三角形 15"/>
          <p:cNvSpPr/>
          <p:nvPr/>
        </p:nvSpPr>
        <p:spPr>
          <a:xfrm>
            <a:off x="3851920" y="1942267"/>
            <a:ext cx="3424083" cy="2048326"/>
          </a:xfrm>
          <a:prstGeom prst="triangle">
            <a:avLst>
              <a:gd name="adj" fmla="val 5150"/>
            </a:avLst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323528" y="2322709"/>
            <a:ext cx="3424083" cy="1667883"/>
          </a:xfrm>
          <a:prstGeom prst="triangle">
            <a:avLst>
              <a:gd name="adj" fmla="val 36745"/>
            </a:avLst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弧形 2"/>
          <p:cNvSpPr/>
          <p:nvPr/>
        </p:nvSpPr>
        <p:spPr>
          <a:xfrm rot="15872693">
            <a:off x="2686479" y="159083"/>
            <a:ext cx="1341726" cy="5178038"/>
          </a:xfrm>
          <a:prstGeom prst="arc">
            <a:avLst>
              <a:gd name="adj1" fmla="val 16478361"/>
              <a:gd name="adj2" fmla="val 4248540"/>
            </a:avLst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CustomShape 15"/>
          <p:cNvSpPr/>
          <p:nvPr/>
        </p:nvSpPr>
        <p:spPr>
          <a:xfrm>
            <a:off x="5021456" y="731311"/>
            <a:ext cx="3799016" cy="293074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Our</a:t>
            </a: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Idea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86" name="Picture 48"/>
          <p:cNvPicPr/>
          <p:nvPr/>
        </p:nvPicPr>
        <p:blipFill>
          <a:blip r:embed="rId3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87" name="CustomShape 2"/>
          <p:cNvSpPr/>
          <p:nvPr/>
        </p:nvSpPr>
        <p:spPr>
          <a:xfrm>
            <a:off x="5165472" y="731311"/>
            <a:ext cx="3582992" cy="286086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Passengers can see and manipulate Ground </a:t>
            </a:r>
            <a:r>
              <a:rPr lang="en-US" spc="-1" dirty="0">
                <a:solidFill>
                  <a:srgbClr val="262626"/>
                </a:solidFill>
                <a:latin typeface="Calibri Light"/>
                <a:ea typeface="Calibri Light"/>
              </a:rPr>
              <a:t>V</a:t>
            </a: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iew.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spc="-1" dirty="0" smtClean="0">
                <a:solidFill>
                  <a:srgbClr val="262626"/>
                </a:solidFill>
                <a:latin typeface="Calibri Light"/>
              </a:rPr>
              <a:t>Ground View changes according to the location of plane.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spc="-1" dirty="0" smtClean="0">
                <a:solidFill>
                  <a:srgbClr val="262626"/>
                </a:solidFill>
                <a:latin typeface="Calibri Light"/>
              </a:rPr>
              <a:t>Dynamic Information are layered onto the Ground view.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</a:rPr>
              <a:t>Passengers can interact with interesting information, or chat </a:t>
            </a:r>
            <a:r>
              <a:rPr lang="en-US" spc="-1" dirty="0" smtClean="0">
                <a:solidFill>
                  <a:srgbClr val="262626"/>
                </a:solidFill>
                <a:latin typeface="Calibri Light"/>
              </a:rPr>
              <a:t>with other passengers, or </a:t>
            </a: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</a:rPr>
              <a:t>play games</a:t>
            </a:r>
            <a:endParaRPr lang="en-US" b="0" strike="noStrike" spc="-1" dirty="0">
              <a:latin typeface="Arial"/>
            </a:endParaRPr>
          </a:p>
        </p:txBody>
      </p:sp>
      <p:pic>
        <p:nvPicPr>
          <p:cNvPr id="188" name="Picture 2"/>
          <p:cNvPicPr/>
          <p:nvPr/>
        </p:nvPicPr>
        <p:blipFill>
          <a:blip r:embed="rId4"/>
          <a:stretch/>
        </p:blipFill>
        <p:spPr>
          <a:xfrm>
            <a:off x="2311032" y="188640"/>
            <a:ext cx="748800" cy="771120"/>
          </a:xfrm>
          <a:prstGeom prst="rect">
            <a:avLst/>
          </a:prstGeom>
          <a:ln>
            <a:noFill/>
          </a:ln>
        </p:spPr>
      </p:pic>
      <p:sp>
        <p:nvSpPr>
          <p:cNvPr id="2" name="AutoShape 4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 descr="See the source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7" b="13182"/>
          <a:stretch/>
        </p:blipFill>
        <p:spPr bwMode="auto">
          <a:xfrm>
            <a:off x="3851920" y="3990592"/>
            <a:ext cx="3424083" cy="193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locusmap.eu/wp-content/uploads/googleearth03-1024x538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3" t="9107" b="7663"/>
          <a:stretch/>
        </p:blipFill>
        <p:spPr bwMode="auto">
          <a:xfrm>
            <a:off x="323528" y="3991481"/>
            <a:ext cx="3424083" cy="19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t="18350" r="11005" b="22905"/>
          <a:stretch/>
        </p:blipFill>
        <p:spPr bwMode="auto">
          <a:xfrm flipH="1">
            <a:off x="3403628" y="1678488"/>
            <a:ext cx="1168372" cy="67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t="18350" r="11005" b="22905"/>
          <a:stretch/>
        </p:blipFill>
        <p:spPr bwMode="auto">
          <a:xfrm rot="20355433" flipH="1">
            <a:off x="1029631" y="2030000"/>
            <a:ext cx="1168372" cy="67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5868144" y="4036337"/>
            <a:ext cx="1296144" cy="830789"/>
            <a:chOff x="5868144" y="4036337"/>
            <a:chExt cx="1296144" cy="830789"/>
          </a:xfrm>
        </p:grpSpPr>
        <p:sp>
          <p:nvSpPr>
            <p:cNvPr id="18" name="CustomShape 15"/>
            <p:cNvSpPr/>
            <p:nvPr/>
          </p:nvSpPr>
          <p:spPr>
            <a:xfrm>
              <a:off x="5868144" y="4059995"/>
              <a:ext cx="1296144" cy="807131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"/>
            <p:cNvSpPr/>
            <p:nvPr/>
          </p:nvSpPr>
          <p:spPr>
            <a:xfrm>
              <a:off x="6389890" y="4036337"/>
              <a:ext cx="597712" cy="260156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1100" b="1" strike="noStrike" spc="-1" dirty="0" smtClean="0">
                  <a:latin typeface="Calibri" panose="020F0502020204030204" pitchFamily="34" charset="0"/>
                </a:rPr>
                <a:t>Nan Chi</a:t>
              </a:r>
            </a:p>
          </p:txBody>
        </p:sp>
        <p:pic>
          <p:nvPicPr>
            <p:cNvPr id="1042" name="Picture 18" descr="See the source image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98" t="29072" r="31566" b="17088"/>
            <a:stretch/>
          </p:blipFill>
          <p:spPr bwMode="auto">
            <a:xfrm>
              <a:off x="5926405" y="4119867"/>
              <a:ext cx="455501" cy="444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ustomShape 15"/>
            <p:cNvSpPr/>
            <p:nvPr/>
          </p:nvSpPr>
          <p:spPr>
            <a:xfrm>
              <a:off x="6444208" y="4671510"/>
              <a:ext cx="677096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2"/>
            <p:cNvSpPr/>
            <p:nvPr/>
          </p:nvSpPr>
          <p:spPr>
            <a:xfrm>
              <a:off x="6444208" y="4641725"/>
              <a:ext cx="648072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Book Now</a:t>
              </a:r>
            </a:p>
          </p:txBody>
        </p:sp>
        <p:sp>
          <p:nvSpPr>
            <p:cNvPr id="27" name="CustomShape 2"/>
            <p:cNvSpPr/>
            <p:nvPr/>
          </p:nvSpPr>
          <p:spPr>
            <a:xfrm>
              <a:off x="6389890" y="4192925"/>
              <a:ext cx="774398" cy="460211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French Style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pc="-1" dirty="0" smtClean="0">
                  <a:latin typeface="Calibri Light" panose="020F0302020204030204" pitchFamily="34" charset="0"/>
                </a:rPr>
                <a:t>40 Seats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$30 per </a:t>
              </a:r>
              <a:r>
                <a:rPr lang="en-US" sz="800" spc="-1" dirty="0">
                  <a:latin typeface="Calibri Light" panose="020F0302020204030204" pitchFamily="34" charset="0"/>
                </a:rPr>
                <a:t>p</a:t>
              </a:r>
              <a:r>
                <a:rPr lang="en-US" sz="800" strike="noStrike" spc="-1" dirty="0" smtClean="0">
                  <a:latin typeface="Calibri Light" panose="020F0302020204030204" pitchFamily="34" charset="0"/>
                </a:rPr>
                <a:t>erson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339752" y="4725144"/>
            <a:ext cx="1298904" cy="1064699"/>
            <a:chOff x="2339752" y="4725144"/>
            <a:chExt cx="1298904" cy="1064699"/>
          </a:xfrm>
        </p:grpSpPr>
        <p:sp>
          <p:nvSpPr>
            <p:cNvPr id="29" name="CustomShape 15"/>
            <p:cNvSpPr/>
            <p:nvPr/>
          </p:nvSpPr>
          <p:spPr>
            <a:xfrm>
              <a:off x="2339752" y="4728310"/>
              <a:ext cx="1296144" cy="106153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2"/>
            <p:cNvSpPr/>
            <p:nvPr/>
          </p:nvSpPr>
          <p:spPr>
            <a:xfrm>
              <a:off x="2361900" y="4725144"/>
              <a:ext cx="1273996" cy="260156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1100" b="1" spc="-1" dirty="0" smtClean="0">
                  <a:latin typeface="Calibri" panose="020F0502020204030204" pitchFamily="34" charset="0"/>
                </a:rPr>
                <a:t>Xiao</a:t>
              </a:r>
              <a:r>
                <a:rPr lang="en-US" sz="1100" b="1" strike="noStrike" spc="-1" dirty="0" smtClean="0">
                  <a:latin typeface="Calibri" panose="020F0502020204030204" pitchFamily="34" charset="0"/>
                </a:rPr>
                <a:t> Lu</a:t>
              </a:r>
            </a:p>
          </p:txBody>
        </p:sp>
        <p:sp>
          <p:nvSpPr>
            <p:cNvPr id="31" name="CustomShape 2"/>
            <p:cNvSpPr/>
            <p:nvPr/>
          </p:nvSpPr>
          <p:spPr>
            <a:xfrm>
              <a:off x="2361899" y="4902646"/>
              <a:ext cx="1273997" cy="3371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16 Km long, Grass covered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pc="-1" dirty="0" smtClean="0">
                  <a:latin typeface="Calibri Light" panose="020F0302020204030204" pitchFamily="34" charset="0"/>
                </a:rPr>
                <a:t>Diff.  </a:t>
              </a:r>
              <a:r>
                <a:rPr lang="en-US" sz="800" strike="noStrike" spc="-1" dirty="0" smtClean="0">
                  <a:latin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32" name="CustomShape 15"/>
            <p:cNvSpPr/>
            <p:nvPr/>
          </p:nvSpPr>
          <p:spPr>
            <a:xfrm>
              <a:off x="2400650" y="5389614"/>
              <a:ext cx="1181152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2"/>
            <p:cNvSpPr/>
            <p:nvPr/>
          </p:nvSpPr>
          <p:spPr>
            <a:xfrm>
              <a:off x="2452095" y="5359829"/>
              <a:ext cx="1080120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Join Other Team</a:t>
              </a:r>
            </a:p>
          </p:txBody>
        </p:sp>
        <p:sp>
          <p:nvSpPr>
            <p:cNvPr id="8" name="五角星 7"/>
            <p:cNvSpPr/>
            <p:nvPr/>
          </p:nvSpPr>
          <p:spPr>
            <a:xfrm>
              <a:off x="2600198" y="5095123"/>
              <a:ext cx="56628" cy="68631"/>
            </a:xfrm>
            <a:prstGeom prst="star5">
              <a:avLst/>
            </a:prstGeom>
            <a:solidFill>
              <a:srgbClr val="FF0000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五角星 34"/>
            <p:cNvSpPr/>
            <p:nvPr/>
          </p:nvSpPr>
          <p:spPr>
            <a:xfrm>
              <a:off x="2700751" y="5095123"/>
              <a:ext cx="56628" cy="68631"/>
            </a:xfrm>
            <a:prstGeom prst="star5">
              <a:avLst/>
            </a:prstGeom>
            <a:solidFill>
              <a:srgbClr val="FF0000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五角星 35"/>
            <p:cNvSpPr/>
            <p:nvPr/>
          </p:nvSpPr>
          <p:spPr>
            <a:xfrm>
              <a:off x="2801304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五角星 36"/>
            <p:cNvSpPr/>
            <p:nvPr/>
          </p:nvSpPr>
          <p:spPr>
            <a:xfrm>
              <a:off x="2901857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五角星 37"/>
            <p:cNvSpPr/>
            <p:nvPr/>
          </p:nvSpPr>
          <p:spPr>
            <a:xfrm>
              <a:off x="3002411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55291" y="5214359"/>
              <a:ext cx="1283365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buClr>
                  <a:srgbClr val="262626"/>
                </a:buClr>
              </a:pPr>
              <a:r>
                <a:rPr lang="en-US" altLang="zh-CN" sz="800" spc="-1" dirty="0">
                  <a:latin typeface="Calibri Light" panose="020F0302020204030204" pitchFamily="34" charset="0"/>
                </a:rPr>
                <a:t>4 Teams </a:t>
              </a:r>
              <a:r>
                <a:rPr lang="en-US" altLang="zh-CN" sz="800" spc="-1" dirty="0" smtClean="0">
                  <a:latin typeface="Calibri Light" panose="020F0302020204030204" pitchFamily="34" charset="0"/>
                </a:rPr>
                <a:t>is calling members</a:t>
              </a:r>
              <a:endParaRPr lang="en-US" altLang="zh-CN" sz="800" spc="-1" dirty="0">
                <a:latin typeface="Calibri Light" panose="020F0302020204030204" pitchFamily="34" charset="0"/>
              </a:endParaRPr>
            </a:p>
          </p:txBody>
        </p:sp>
        <p:sp>
          <p:nvSpPr>
            <p:cNvPr id="40" name="CustomShape 15"/>
            <p:cNvSpPr/>
            <p:nvPr/>
          </p:nvSpPr>
          <p:spPr>
            <a:xfrm>
              <a:off x="2400650" y="5558487"/>
              <a:ext cx="1181152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CustomShape 2"/>
            <p:cNvSpPr/>
            <p:nvPr/>
          </p:nvSpPr>
          <p:spPr>
            <a:xfrm>
              <a:off x="2452095" y="5528701"/>
              <a:ext cx="1080120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Arrange Private</a:t>
              </a:r>
              <a:r>
                <a:rPr lang="en-US" sz="800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Tour</a:t>
              </a:r>
            </a:p>
          </p:txBody>
        </p:sp>
      </p:grpSp>
      <p:sp>
        <p:nvSpPr>
          <p:cNvPr id="45" name="CustomShape 2"/>
          <p:cNvSpPr/>
          <p:nvPr/>
        </p:nvSpPr>
        <p:spPr>
          <a:xfrm>
            <a:off x="5165472" y="332656"/>
            <a:ext cx="266356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 dirty="0" smtClean="0">
                <a:solidFill>
                  <a:srgbClr val="262626"/>
                </a:solidFill>
                <a:latin typeface="Calibri" panose="020F0502020204030204" pitchFamily="34" charset="0"/>
                <a:ea typeface="Calibri Light"/>
              </a:rPr>
              <a:t>Scenario</a:t>
            </a:r>
            <a:endParaRPr lang="en-US" sz="2000" b="1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5"/>
          <p:cNvSpPr/>
          <p:nvPr/>
        </p:nvSpPr>
        <p:spPr>
          <a:xfrm>
            <a:off x="780890" y="4293096"/>
            <a:ext cx="8111590" cy="2069896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圆角矩形 54"/>
          <p:cNvSpPr/>
          <p:nvPr/>
        </p:nvSpPr>
        <p:spPr>
          <a:xfrm>
            <a:off x="2974762" y="1268760"/>
            <a:ext cx="3718292" cy="12248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2843808" y="1328438"/>
            <a:ext cx="3718292" cy="12248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2733759" y="1395476"/>
            <a:ext cx="3692294" cy="122486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8" name="CustomShape 4"/>
          <p:cNvSpPr/>
          <p:nvPr/>
        </p:nvSpPr>
        <p:spPr>
          <a:xfrm>
            <a:off x="7694997" y="5157628"/>
            <a:ext cx="1125475" cy="557524"/>
          </a:xfrm>
          <a:prstGeom prst="roundRect">
            <a:avLst/>
          </a:prstGeom>
          <a:noFill/>
          <a:ln w="12600"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Our Technology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90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729067" y="4572627"/>
            <a:ext cx="1581970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Map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1" b="28948"/>
          <a:stretch/>
        </p:blipFill>
        <p:spPr bwMode="auto">
          <a:xfrm>
            <a:off x="2673283" y="4474864"/>
            <a:ext cx="2362560" cy="5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7" b="12813"/>
          <a:stretch/>
        </p:blipFill>
        <p:spPr bwMode="auto">
          <a:xfrm>
            <a:off x="5121555" y="4386716"/>
            <a:ext cx="963095" cy="77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1" b="27355"/>
          <a:stretch/>
        </p:blipFill>
        <p:spPr bwMode="auto">
          <a:xfrm>
            <a:off x="4127147" y="5148473"/>
            <a:ext cx="1354448" cy="57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3" t="19794" r="15752" b="17956"/>
          <a:stretch/>
        </p:blipFill>
        <p:spPr bwMode="auto">
          <a:xfrm>
            <a:off x="2712472" y="5085184"/>
            <a:ext cx="1368152" cy="70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563"/>
          <a:stretch/>
        </p:blipFill>
        <p:spPr bwMode="auto">
          <a:xfrm>
            <a:off x="5652120" y="5115478"/>
            <a:ext cx="685073" cy="64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stomShape 2"/>
          <p:cNvSpPr/>
          <p:nvPr/>
        </p:nvSpPr>
        <p:spPr>
          <a:xfrm>
            <a:off x="729067" y="5222643"/>
            <a:ext cx="1581970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Service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060" name="Picture 12" descr="See the source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805264"/>
            <a:ext cx="1368152" cy="49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stomShape 2"/>
          <p:cNvSpPr/>
          <p:nvPr/>
        </p:nvSpPr>
        <p:spPr>
          <a:xfrm>
            <a:off x="729067" y="5838657"/>
            <a:ext cx="1581970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Engine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6" name="CustomShape 2"/>
          <p:cNvSpPr/>
          <p:nvPr/>
        </p:nvSpPr>
        <p:spPr>
          <a:xfrm>
            <a:off x="7740352" y="5144730"/>
            <a:ext cx="1008112" cy="58332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pc="-1" dirty="0" smtClean="0">
                <a:solidFill>
                  <a:srgbClr val="262626"/>
                </a:solidFill>
                <a:latin typeface="Calibri Light"/>
              </a:rPr>
              <a:t>Other</a:t>
            </a:r>
          </a:p>
          <a:p>
            <a:pPr algn="ctr">
              <a:lnSpc>
                <a:spcPct val="100000"/>
              </a:lnSpc>
            </a:pPr>
            <a:r>
              <a:rPr lang="en-US" sz="1600" b="1" spc="-1" dirty="0" smtClean="0">
                <a:solidFill>
                  <a:srgbClr val="262626"/>
                </a:solidFill>
                <a:latin typeface="Calibri Light"/>
              </a:rPr>
              <a:t>Services</a:t>
            </a:r>
            <a:endParaRPr lang="en-US" sz="1600" b="1" strike="noStrike" spc="-1" dirty="0">
              <a:latin typeface="Arial"/>
            </a:endParaRPr>
          </a:p>
        </p:txBody>
      </p:sp>
      <p:pic>
        <p:nvPicPr>
          <p:cNvPr id="2062" name="Picture 14" descr="See the source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78" y="5103200"/>
            <a:ext cx="1111358" cy="66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4476217" y="1475071"/>
            <a:ext cx="1224137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Plane Server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847803" y="2180710"/>
            <a:ext cx="714794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Pad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597933" y="2180710"/>
            <a:ext cx="714794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VR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730889" y="2180710"/>
            <a:ext cx="714794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Screen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4" name="直接箭头连接符 3"/>
          <p:cNvCxnSpPr>
            <a:stCxn id="2" idx="2"/>
            <a:endCxn id="21" idx="0"/>
          </p:cNvCxnSpPr>
          <p:nvPr/>
        </p:nvCxnSpPr>
        <p:spPr>
          <a:xfrm flipH="1">
            <a:off x="4205200" y="1835111"/>
            <a:ext cx="883086" cy="345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stCxn id="2" idx="2"/>
            <a:endCxn id="23" idx="0"/>
          </p:cNvCxnSpPr>
          <p:nvPr/>
        </p:nvCxnSpPr>
        <p:spPr>
          <a:xfrm>
            <a:off x="5088286" y="1835111"/>
            <a:ext cx="0" cy="345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2" idx="2"/>
            <a:endCxn id="22" idx="0"/>
          </p:cNvCxnSpPr>
          <p:nvPr/>
        </p:nvCxnSpPr>
        <p:spPr>
          <a:xfrm>
            <a:off x="5088286" y="1835111"/>
            <a:ext cx="867044" cy="345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6921755" y="1268760"/>
            <a:ext cx="765579" cy="13515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Cloud </a:t>
            </a:r>
          </a:p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Server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61" name="直接箭头连接符 2060"/>
          <p:cNvCxnSpPr>
            <a:stCxn id="2" idx="3"/>
          </p:cNvCxnSpPr>
          <p:nvPr/>
        </p:nvCxnSpPr>
        <p:spPr>
          <a:xfrm>
            <a:off x="5700354" y="1655091"/>
            <a:ext cx="122140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圆角矩形 61"/>
          <p:cNvSpPr/>
          <p:nvPr/>
        </p:nvSpPr>
        <p:spPr>
          <a:xfrm>
            <a:off x="7986702" y="1268760"/>
            <a:ext cx="905778" cy="13515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Third</a:t>
            </a:r>
          </a:p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Party</a:t>
            </a:r>
          </a:p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Gateway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>
            <a:off x="7677358" y="1655091"/>
            <a:ext cx="30934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圆角矩形 69"/>
          <p:cNvSpPr/>
          <p:nvPr/>
        </p:nvSpPr>
        <p:spPr>
          <a:xfrm>
            <a:off x="2998814" y="1475071"/>
            <a:ext cx="997122" cy="3600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Plane Data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71" name="直接箭头连接符 70"/>
          <p:cNvCxnSpPr>
            <a:stCxn id="70" idx="3"/>
            <a:endCxn id="2" idx="1"/>
          </p:cNvCxnSpPr>
          <p:nvPr/>
        </p:nvCxnSpPr>
        <p:spPr>
          <a:xfrm>
            <a:off x="3995936" y="1655091"/>
            <a:ext cx="48028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5" name="矩形 2074"/>
          <p:cNvSpPr/>
          <p:nvPr/>
        </p:nvSpPr>
        <p:spPr>
          <a:xfrm>
            <a:off x="683568" y="3023975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Plane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  provides offline service during flying, in order to minimize network connection, and acceptable user reaction delay time. But during parking, </a:t>
            </a: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Plane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  exchanges data between </a:t>
            </a: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Plane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 and </a:t>
            </a: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Cloud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.</a:t>
            </a:r>
          </a:p>
        </p:txBody>
      </p:sp>
      <p:sp>
        <p:nvSpPr>
          <p:cNvPr id="2076" name="矩形 2075"/>
          <p:cNvSpPr/>
          <p:nvPr/>
        </p:nvSpPr>
        <p:spPr>
          <a:xfrm>
            <a:off x="683568" y="2708920"/>
            <a:ext cx="5615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Plane Data 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contains </a:t>
            </a:r>
            <a:r>
              <a:rPr lang="en-US" altLang="zh-CN" sz="160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GPS and Camera, it </a:t>
            </a:r>
            <a:r>
              <a:rPr lang="en-US" altLang="zh-CN" sz="16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is strongly recommended.</a:t>
            </a:r>
          </a:p>
        </p:txBody>
      </p:sp>
      <p:sp>
        <p:nvSpPr>
          <p:cNvPr id="78" name="矩形 77"/>
          <p:cNvSpPr/>
          <p:nvPr/>
        </p:nvSpPr>
        <p:spPr>
          <a:xfrm>
            <a:off x="683568" y="3816063"/>
            <a:ext cx="69997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Passenger</a:t>
            </a:r>
            <a:r>
              <a:rPr lang="en-US" altLang="zh-CN" sz="160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  login by ID Card, Passport. 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But others can not see it to protect</a:t>
            </a:r>
            <a:r>
              <a:rPr lang="en-US" altLang="zh-CN" sz="160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 privacy.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stomShape 4"/>
          <p:cNvSpPr/>
          <p:nvPr/>
        </p:nvSpPr>
        <p:spPr>
          <a:xfrm>
            <a:off x="1259632" y="3997507"/>
            <a:ext cx="1152128" cy="2239803"/>
          </a:xfrm>
          <a:prstGeom prst="rect">
            <a:avLst/>
          </a:prstGeom>
          <a:noFill/>
          <a:ln w="126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4"/>
          <p:cNvSpPr/>
          <p:nvPr/>
        </p:nvSpPr>
        <p:spPr>
          <a:xfrm>
            <a:off x="2450177" y="3997507"/>
            <a:ext cx="2697887" cy="2239803"/>
          </a:xfrm>
          <a:prstGeom prst="rect">
            <a:avLst/>
          </a:prstGeom>
          <a:solidFill>
            <a:srgbClr val="F2F2F2">
              <a:alpha val="6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Demo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96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99" name="CustomShape 3"/>
          <p:cNvSpPr/>
          <p:nvPr/>
        </p:nvSpPr>
        <p:spPr>
          <a:xfrm>
            <a:off x="985704" y="4175592"/>
            <a:ext cx="276732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             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5652120" y="649275"/>
            <a:ext cx="3146040" cy="1353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5"/>
          <p:cNvSpPr/>
          <p:nvPr/>
        </p:nvSpPr>
        <p:spPr>
          <a:xfrm>
            <a:off x="6380040" y="843315"/>
            <a:ext cx="2131560" cy="820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alibri Light"/>
                <a:ea typeface="Calibri Light"/>
              </a:rPr>
              <a:t>If a picture is worth a 1000 words, a prototype is worth a million slides 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02" name="CustomShape 6"/>
          <p:cNvSpPr/>
          <p:nvPr/>
        </p:nvSpPr>
        <p:spPr>
          <a:xfrm>
            <a:off x="5743560" y="536955"/>
            <a:ext cx="563400" cy="1842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“</a:t>
            </a:r>
            <a:endParaRPr lang="en-US" sz="11500" b="0" strike="noStrike" spc="-1" dirty="0">
              <a:latin typeface="Arial"/>
            </a:endParaRPr>
          </a:p>
        </p:txBody>
      </p:sp>
      <p:sp>
        <p:nvSpPr>
          <p:cNvPr id="10" name="CustomShape 2"/>
          <p:cNvSpPr/>
          <p:nvPr/>
        </p:nvSpPr>
        <p:spPr>
          <a:xfrm>
            <a:off x="1187624" y="2999223"/>
            <a:ext cx="727280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/>
              </a:rPr>
              <a:t>We have made lots of projects based on the same technology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1187624" y="3429000"/>
            <a:ext cx="727280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/>
              </a:rPr>
              <a:t>We knew the key points, including design, develop and operation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2" name="CustomShape 2"/>
          <p:cNvSpPr/>
          <p:nvPr/>
        </p:nvSpPr>
        <p:spPr>
          <a:xfrm>
            <a:off x="480669" y="2461374"/>
            <a:ext cx="1931091" cy="521766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smtClean="0">
                <a:latin typeface="Calibri Light"/>
                <a:ea typeface="Calibri Light"/>
              </a:rPr>
              <a:t>BUT ….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14" name="CustomShape 4"/>
          <p:cNvSpPr/>
          <p:nvPr/>
        </p:nvSpPr>
        <p:spPr>
          <a:xfrm>
            <a:off x="552677" y="1793883"/>
            <a:ext cx="8401831" cy="4829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3100489" y="1878217"/>
            <a:ext cx="5697671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latin typeface="Calibri Light"/>
                <a:ea typeface="Calibri Light"/>
              </a:rPr>
              <a:t>Yet we have not implemented the </a:t>
            </a:r>
            <a:r>
              <a:rPr lang="en-US" sz="2000" spc="-1" dirty="0" smtClean="0">
                <a:latin typeface="Calibri Light"/>
                <a:ea typeface="Calibri Light"/>
              </a:rPr>
              <a:t>Demo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074" name="Picture 2" descr="See the sourc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6" b="10854"/>
          <a:stretch/>
        </p:blipFill>
        <p:spPr bwMode="auto">
          <a:xfrm>
            <a:off x="5207740" y="3997508"/>
            <a:ext cx="3590420" cy="22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e the sourc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454" y="3997508"/>
            <a:ext cx="503766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stomShape 2"/>
          <p:cNvSpPr/>
          <p:nvPr/>
        </p:nvSpPr>
        <p:spPr>
          <a:xfrm>
            <a:off x="1259632" y="4178449"/>
            <a:ext cx="1133822" cy="193753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Architect </a:t>
            </a:r>
          </a:p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Map </a:t>
            </a:r>
            <a:br>
              <a:rPr lang="en-US" sz="2000" b="1" spc="-1" dirty="0" smtClean="0">
                <a:latin typeface="Calibri Light"/>
              </a:rPr>
            </a:br>
            <a:r>
              <a:rPr lang="en-US" sz="2000" b="1" spc="-1" dirty="0" smtClean="0">
                <a:latin typeface="Calibri Light"/>
              </a:rPr>
              <a:t>Game </a:t>
            </a:r>
          </a:p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Service</a:t>
            </a:r>
          </a:p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Deploy</a:t>
            </a:r>
          </a:p>
          <a:p>
            <a:pPr algn="r">
              <a:lnSpc>
                <a:spcPct val="100000"/>
              </a:lnSpc>
            </a:pPr>
            <a:r>
              <a:rPr lang="en-US" sz="2000" b="1" strike="noStrike" spc="-1" dirty="0" smtClean="0">
                <a:latin typeface="Calibri Light"/>
              </a:rPr>
              <a:t>Maintain</a:t>
            </a:r>
          </a:p>
        </p:txBody>
      </p:sp>
      <p:sp>
        <p:nvSpPr>
          <p:cNvPr id="2" name="矩形 1"/>
          <p:cNvSpPr/>
          <p:nvPr/>
        </p:nvSpPr>
        <p:spPr>
          <a:xfrm>
            <a:off x="2411760" y="4178449"/>
            <a:ext cx="2007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pc="-1" dirty="0" smtClean="0">
                <a:latin typeface="Calibri Light"/>
              </a:rPr>
              <a:t>Robust, Delay, Scale</a:t>
            </a:r>
          </a:p>
        </p:txBody>
      </p:sp>
      <p:sp>
        <p:nvSpPr>
          <p:cNvPr id="3" name="矩形 2"/>
          <p:cNvSpPr/>
          <p:nvPr/>
        </p:nvSpPr>
        <p:spPr>
          <a:xfrm>
            <a:off x="2411760" y="4487386"/>
            <a:ext cx="2339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pc="-1" dirty="0" smtClean="0">
                <a:latin typeface="Calibri Light"/>
              </a:rPr>
              <a:t>Location, 3D, Layer, POI</a:t>
            </a:r>
          </a:p>
        </p:txBody>
      </p:sp>
      <p:sp>
        <p:nvSpPr>
          <p:cNvPr id="4" name="矩形 3"/>
          <p:cNvSpPr/>
          <p:nvPr/>
        </p:nvSpPr>
        <p:spPr>
          <a:xfrm>
            <a:off x="2411760" y="4796323"/>
            <a:ext cx="1013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pc="-1" dirty="0" smtClean="0">
                <a:latin typeface="Calibri Light"/>
              </a:rPr>
              <a:t>RTS, RPG</a:t>
            </a:r>
          </a:p>
        </p:txBody>
      </p:sp>
      <p:sp>
        <p:nvSpPr>
          <p:cNvPr id="5" name="矩形 4"/>
          <p:cNvSpPr/>
          <p:nvPr/>
        </p:nvSpPr>
        <p:spPr>
          <a:xfrm>
            <a:off x="2411760" y="5105261"/>
            <a:ext cx="24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strike="noStrike" spc="-1" dirty="0" smtClean="0">
                <a:latin typeface="Calibri Light"/>
              </a:rPr>
              <a:t>Partner, Revenue-Share</a:t>
            </a:r>
          </a:p>
        </p:txBody>
      </p:sp>
      <p:sp>
        <p:nvSpPr>
          <p:cNvPr id="27" name="矩形 26"/>
          <p:cNvSpPr/>
          <p:nvPr/>
        </p:nvSpPr>
        <p:spPr>
          <a:xfrm>
            <a:off x="2411760" y="5435932"/>
            <a:ext cx="2639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strike="noStrike" spc="-1" dirty="0" smtClean="0">
                <a:latin typeface="Calibri Light"/>
              </a:rPr>
              <a:t>Engineering, Management</a:t>
            </a:r>
          </a:p>
        </p:txBody>
      </p:sp>
      <p:sp>
        <p:nvSpPr>
          <p:cNvPr id="28" name="矩形 27"/>
          <p:cNvSpPr/>
          <p:nvPr/>
        </p:nvSpPr>
        <p:spPr>
          <a:xfrm>
            <a:off x="2411760" y="5723964"/>
            <a:ext cx="1832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strike="noStrike" spc="-1" dirty="0" smtClean="0">
                <a:latin typeface="Calibri Light"/>
              </a:rPr>
              <a:t>Customer, Quality</a:t>
            </a:r>
          </a:p>
        </p:txBody>
      </p:sp>
      <p:pic>
        <p:nvPicPr>
          <p:cNvPr id="29" name="Picture 5"/>
          <p:cNvPicPr/>
          <p:nvPr/>
        </p:nvPicPr>
        <p:blipFill>
          <a:blip r:embed="rId5">
            <a:extLst/>
          </a:blip>
          <a:stretch/>
        </p:blipFill>
        <p:spPr>
          <a:xfrm rot="21195000">
            <a:off x="5321070" y="4136795"/>
            <a:ext cx="844978" cy="613113"/>
          </a:xfrm>
          <a:prstGeom prst="rect">
            <a:avLst/>
          </a:prstGeom>
          <a:ln>
            <a:noFill/>
          </a:ln>
        </p:spPr>
      </p:pic>
      <p:pic>
        <p:nvPicPr>
          <p:cNvPr id="3090" name="Picture 18" descr="C:\work\work3\classkull\ref\图片1xx_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4701">
            <a:off x="6695525" y="4448479"/>
            <a:ext cx="470433" cy="47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stomShape 15"/>
          <p:cNvSpPr/>
          <p:nvPr/>
        </p:nvSpPr>
        <p:spPr>
          <a:xfrm>
            <a:off x="7052012" y="4811547"/>
            <a:ext cx="976372" cy="273638"/>
          </a:xfrm>
          <a:prstGeom prst="flowChartTerminator">
            <a:avLst/>
          </a:prstGeom>
          <a:solidFill>
            <a:schemeClr val="bg1">
              <a:alpha val="80000"/>
            </a:schemeClr>
          </a:solidFill>
          <a:ln w="38100">
            <a:solidFill>
              <a:srgbClr val="CC66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CustomShape 2"/>
          <p:cNvSpPr/>
          <p:nvPr/>
        </p:nvSpPr>
        <p:spPr>
          <a:xfrm>
            <a:off x="7109970" y="4840417"/>
            <a:ext cx="774398" cy="24476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marL="720">
              <a:lnSpc>
                <a:spcPct val="100000"/>
              </a:lnSpc>
              <a:buClr>
                <a:srgbClr val="262626"/>
              </a:buClr>
            </a:pPr>
            <a:r>
              <a:rPr lang="en-US" sz="1000" b="1" strike="noStrike" spc="-1" dirty="0" smtClean="0">
                <a:latin typeface="Calibri Light" panose="020F0302020204030204" pitchFamily="34" charset="0"/>
              </a:rPr>
              <a:t>Hello ~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Business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Value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204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34" name="CustomShape 15"/>
          <p:cNvSpPr/>
          <p:nvPr/>
        </p:nvSpPr>
        <p:spPr>
          <a:xfrm>
            <a:off x="2987825" y="1756905"/>
            <a:ext cx="1805719" cy="51996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CustomShape 15"/>
          <p:cNvSpPr/>
          <p:nvPr/>
        </p:nvSpPr>
        <p:spPr>
          <a:xfrm>
            <a:off x="2987825" y="2348880"/>
            <a:ext cx="1805719" cy="510358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15"/>
          <p:cNvSpPr/>
          <p:nvPr/>
        </p:nvSpPr>
        <p:spPr>
          <a:xfrm>
            <a:off x="4792672" y="2348880"/>
            <a:ext cx="3523335" cy="510358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15"/>
          <p:cNvSpPr/>
          <p:nvPr/>
        </p:nvSpPr>
        <p:spPr>
          <a:xfrm>
            <a:off x="4792672" y="1756906"/>
            <a:ext cx="3523744" cy="51996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矩形 1"/>
          <p:cNvSpPr/>
          <p:nvPr/>
        </p:nvSpPr>
        <p:spPr>
          <a:xfrm>
            <a:off x="3174976" y="1832222"/>
            <a:ext cx="1431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Free</a:t>
            </a:r>
            <a:endParaRPr lang="en-US" altLang="zh-CN" spc="-1" dirty="0"/>
          </a:p>
        </p:txBody>
      </p:sp>
      <p:sp>
        <p:nvSpPr>
          <p:cNvPr id="30" name="矩形 29"/>
          <p:cNvSpPr/>
          <p:nvPr/>
        </p:nvSpPr>
        <p:spPr>
          <a:xfrm>
            <a:off x="3081317" y="2419393"/>
            <a:ext cx="1618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Pay</a:t>
            </a:r>
            <a:endParaRPr lang="en-US" altLang="zh-CN" spc="-1" dirty="0"/>
          </a:p>
        </p:txBody>
      </p:sp>
      <p:sp>
        <p:nvSpPr>
          <p:cNvPr id="31" name="矩形 30"/>
          <p:cNvSpPr/>
          <p:nvPr/>
        </p:nvSpPr>
        <p:spPr>
          <a:xfrm>
            <a:off x="4946850" y="1832222"/>
            <a:ext cx="2551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View, </a:t>
            </a:r>
            <a:r>
              <a:rPr lang="en-US" altLang="zh-CN" spc="-1" dirty="0" smtClean="0">
                <a:solidFill>
                  <a:srgbClr val="262626"/>
                </a:solidFill>
                <a:latin typeface="Calibri Light"/>
              </a:rPr>
              <a:t>Chat</a:t>
            </a:r>
            <a:endParaRPr lang="en-US" altLang="zh-CN" spc="-1" dirty="0"/>
          </a:p>
        </p:txBody>
      </p:sp>
      <p:sp>
        <p:nvSpPr>
          <p:cNvPr id="32" name="矩形 31"/>
          <p:cNvSpPr/>
          <p:nvPr/>
        </p:nvSpPr>
        <p:spPr>
          <a:xfrm>
            <a:off x="4946850" y="2419393"/>
            <a:ext cx="3153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Play Game, </a:t>
            </a:r>
            <a:r>
              <a:rPr lang="en-US" altLang="zh-CN" spc="-1" dirty="0" smtClean="0">
                <a:solidFill>
                  <a:srgbClr val="262626"/>
                </a:solidFill>
                <a:latin typeface="Calibri Light"/>
              </a:rPr>
              <a:t>Book Service</a:t>
            </a:r>
            <a:endParaRPr lang="en-US" altLang="zh-CN" spc="-1" dirty="0"/>
          </a:p>
        </p:txBody>
      </p:sp>
      <p:sp>
        <p:nvSpPr>
          <p:cNvPr id="33" name="矩形 32"/>
          <p:cNvSpPr/>
          <p:nvPr/>
        </p:nvSpPr>
        <p:spPr>
          <a:xfrm>
            <a:off x="467544" y="1300031"/>
            <a:ext cx="1887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trike="noStrike" spc="-1" dirty="0" smtClean="0">
                <a:solidFill>
                  <a:srgbClr val="262626"/>
                </a:solidFill>
                <a:latin typeface="Calibri" panose="020F0502020204030204" pitchFamily="34" charset="0"/>
                <a:ea typeface="Calibri Light"/>
              </a:rPr>
              <a:t>Business Model</a:t>
            </a:r>
            <a:endParaRPr lang="en-US" altLang="zh-CN" spc="-1" dirty="0">
              <a:latin typeface="Calibri" panose="020F050202020403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350595"/>
              </p:ext>
            </p:extLst>
          </p:nvPr>
        </p:nvGraphicFramePr>
        <p:xfrm>
          <a:off x="2987825" y="4258411"/>
          <a:ext cx="3484663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343"/>
                <a:gridCol w="720080"/>
                <a:gridCol w="720080"/>
                <a:gridCol w="720080"/>
                <a:gridCol w="720080"/>
              </a:tblGrid>
              <a:tr h="14973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baseline="0" dirty="0" smtClean="0">
                          <a:latin typeface="Calibri Light" panose="020F0302020204030204" pitchFamily="34" charset="0"/>
                        </a:rPr>
                        <a:t>Aircraft 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Flight 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 Day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Pass. 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 Day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User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 Day</a:t>
                      </a:r>
                      <a:endParaRPr lang="zh-CN" altLang="en-US" sz="1000" b="0" dirty="0" smtClean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Payment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</a:t>
                      </a:r>
                      <a:r>
                        <a:rPr lang="en-US" altLang="zh-CN" sz="1000" b="0" baseline="0" dirty="0" smtClean="0">
                          <a:latin typeface="Calibri Light" panose="020F0302020204030204" pitchFamily="34" charset="0"/>
                        </a:rPr>
                        <a:t> Day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21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50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210,000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42,000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$21,000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635896" y="6381328"/>
            <a:ext cx="525658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</a:rPr>
              <a:t>https://www.ceicdata.com/zh-hans/singapore/singapore-airlines-limited-sq-operational-data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35896" y="6523598"/>
            <a:ext cx="4572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</a:rPr>
              <a:t>https://data.variflight.com/profiles/Airlines/SQ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314529"/>
              </p:ext>
            </p:extLst>
          </p:nvPr>
        </p:nvGraphicFramePr>
        <p:xfrm>
          <a:off x="2987825" y="3589000"/>
          <a:ext cx="53568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367"/>
                <a:gridCol w="792088"/>
                <a:gridCol w="1296144"/>
                <a:gridCol w="504056"/>
                <a:gridCol w="648072"/>
                <a:gridCol w="648072"/>
                <a:gridCol w="648072"/>
              </a:tblGrid>
              <a:tr h="14973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Avg. Pass. 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 Aircraft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Usage Ratio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Payment Conv.</a:t>
                      </a:r>
                      <a:r>
                        <a:rPr lang="en-US" altLang="zh-CN" sz="1000" b="0" baseline="0" dirty="0" smtClean="0">
                          <a:latin typeface="Calibri Light" panose="020F0302020204030204" pitchFamily="34" charset="0"/>
                        </a:rPr>
                        <a:t> </a:t>
                      </a:r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Ratio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User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Payment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Payment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 User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Payment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200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20%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10%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40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4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$5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$20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441471"/>
              </p:ext>
            </p:extLst>
          </p:nvPr>
        </p:nvGraphicFramePr>
        <p:xfrm>
          <a:off x="2987825" y="4927822"/>
          <a:ext cx="427675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375"/>
                <a:gridCol w="1068142"/>
                <a:gridCol w="1158117"/>
                <a:gridCol w="1158117"/>
              </a:tblGrid>
              <a:tr h="14973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Repeat Flying</a:t>
                      </a:r>
                    </a:p>
                    <a:p>
                      <a:pPr algn="r"/>
                      <a:r>
                        <a:rPr lang="en-US" altLang="zh-CN" sz="1000" b="0" baseline="0" dirty="0" smtClean="0">
                          <a:latin typeface="Calibri Light" panose="020F0302020204030204" pitchFamily="34" charset="0"/>
                        </a:rPr>
                        <a:t>Per Pass.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Uni. Pass.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 Year(200Day)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User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 Year(200Day)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Payment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 Year(200Day)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5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8,400,000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1,680,000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$4,200,000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表格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201587"/>
              </p:ext>
            </p:extLst>
          </p:nvPr>
        </p:nvGraphicFramePr>
        <p:xfrm>
          <a:off x="2987825" y="5597232"/>
          <a:ext cx="576063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1"/>
                <a:gridCol w="1080120"/>
                <a:gridCol w="936104"/>
                <a:gridCol w="792088"/>
                <a:gridCol w="1224136"/>
                <a:gridCol w="1080120"/>
              </a:tblGrid>
              <a:tr h="14973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SIA Ratio</a:t>
                      </a:r>
                      <a:endParaRPr lang="en-US" altLang="zh-CN" sz="1000" b="0" baseline="0" dirty="0" smtClean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Third-Party </a:t>
                      </a:r>
                      <a:r>
                        <a:rPr lang="en-US" altLang="zh-CN" sz="1000" b="0" baseline="0" dirty="0" smtClean="0">
                          <a:latin typeface="Calibri Light" panose="020F0302020204030204" pitchFamily="34" charset="0"/>
                        </a:rPr>
                        <a:t>Ratio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Platform Ratio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SIA Income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 Year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Third-Party Income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</a:t>
                      </a:r>
                      <a:r>
                        <a:rPr lang="en-US" altLang="zh-CN" sz="1000" b="0" baseline="0" dirty="0" smtClean="0">
                          <a:latin typeface="Calibri Light" panose="020F0302020204030204" pitchFamily="34" charset="0"/>
                        </a:rPr>
                        <a:t> Year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Platform Income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 Year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20%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40%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40%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$840,000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$1,680,000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$1,680,000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8" name="CustomShape 2"/>
          <p:cNvSpPr/>
          <p:nvPr/>
        </p:nvSpPr>
        <p:spPr>
          <a:xfrm>
            <a:off x="971600" y="3616022"/>
            <a:ext cx="1786540" cy="3678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strike="noStrike" spc="-1" dirty="0" smtClean="0">
                <a:latin typeface="Calibri Light"/>
                <a:ea typeface="Calibri Light"/>
              </a:rPr>
              <a:t>Single Aircraft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971600" y="4276425"/>
            <a:ext cx="1786540" cy="3678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strike="noStrike" spc="-1" dirty="0" smtClean="0">
                <a:latin typeface="Calibri Light"/>
                <a:ea typeface="Calibri Light"/>
              </a:rPr>
              <a:t>Daily Flight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971600" y="4936828"/>
            <a:ext cx="1786540" cy="3678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strike="noStrike" spc="-1" dirty="0" smtClean="0">
                <a:latin typeface="Calibri Light"/>
                <a:ea typeface="Calibri Light"/>
              </a:rPr>
              <a:t>Annual Income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971600" y="5597232"/>
            <a:ext cx="1786540" cy="3678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strike="noStrike" spc="-1" dirty="0" smtClean="0">
                <a:latin typeface="Calibri Light"/>
                <a:ea typeface="Calibri Light"/>
              </a:rPr>
              <a:t>Annual Share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67544" y="3131676"/>
            <a:ext cx="2290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trike="noStrike" spc="-1" dirty="0" smtClean="0">
                <a:solidFill>
                  <a:srgbClr val="262626"/>
                </a:solidFill>
                <a:latin typeface="Calibri" panose="020F0502020204030204" pitchFamily="34" charset="0"/>
                <a:ea typeface="Calibri Light"/>
              </a:rPr>
              <a:t>Estimated Revenue</a:t>
            </a:r>
            <a:endParaRPr lang="en-US" altLang="zh-CN" spc="-1" dirty="0">
              <a:latin typeface="Calibri" panose="020F0502020204030204" pitchFamily="34" charset="0"/>
            </a:endParaRPr>
          </a:p>
        </p:txBody>
      </p:sp>
      <p:pic>
        <p:nvPicPr>
          <p:cNvPr id="5124" name="Picture 4" descr="See the source imag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002" y="260648"/>
            <a:ext cx="1479462" cy="12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stomShape 2"/>
          <p:cNvSpPr/>
          <p:nvPr/>
        </p:nvSpPr>
        <p:spPr>
          <a:xfrm>
            <a:off x="539552" y="1628800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CustomShape 2"/>
          <p:cNvSpPr/>
          <p:nvPr/>
        </p:nvSpPr>
        <p:spPr>
          <a:xfrm>
            <a:off x="539552" y="3483008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3665</TotalTime>
  <Words>895</Words>
  <Application>Microsoft Office PowerPoint</Application>
  <PresentationFormat>全屏显示(4:3)</PresentationFormat>
  <Paragraphs>259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14" baseType="lpstr"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Wilson Wongwei</dc:creator>
  <cp:lastModifiedBy>david</cp:lastModifiedBy>
  <cp:revision>488</cp:revision>
  <dcterms:modified xsi:type="dcterms:W3CDTF">2019-08-14T11:44:24Z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